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 id="2147483731" r:id="rId2"/>
    <p:sldMasterId id="2147483739" r:id="rId3"/>
    <p:sldMasterId id="2147483751" r:id="rId4"/>
    <p:sldMasterId id="2147483778" r:id="rId5"/>
  </p:sldMasterIdLst>
  <p:notesMasterIdLst>
    <p:notesMasterId r:id="rId13"/>
  </p:notesMasterIdLst>
  <p:handoutMasterIdLst>
    <p:handoutMasterId r:id="rId14"/>
  </p:handoutMasterIdLst>
  <p:sldIdLst>
    <p:sldId id="328" r:id="rId6"/>
    <p:sldId id="331" r:id="rId7"/>
    <p:sldId id="332" r:id="rId8"/>
    <p:sldId id="335" r:id="rId9"/>
    <p:sldId id="337" r:id="rId10"/>
    <p:sldId id="323" r:id="rId11"/>
    <p:sldId id="33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retchen L. Wall" initials="GLW" lastIdx="3" clrIdx="6">
    <p:extLst/>
  </p:cmAuthor>
  <p:cmAuthor id="1" name="Don Stoeckel" initials="DS" lastIdx="3" clrIdx="0">
    <p:extLst/>
  </p:cmAuthor>
  <p:cmAuthor id="8" name="Kristin Woods" initials="KW" lastIdx="5" clrIdx="7">
    <p:extLst>
      <p:ext uri="{19B8F6BF-5375-455C-9EA6-DF929625EA0E}">
        <p15:presenceInfo xmlns:p15="http://schemas.microsoft.com/office/powerpoint/2012/main" userId="S-1-5-21-2286752186-3697686403-1823448917-136468" providerId="AD"/>
      </p:ext>
    </p:extLst>
  </p:cmAuthor>
  <p:cmAuthor id="2" name="Cornell University" initials="" lastIdx="1" clrIdx="1"/>
  <p:cmAuthor id="9" name="Elizabeth A. Bihn PhD" initials="EABP" lastIdx="5" clrIdx="8">
    <p:extLst>
      <p:ext uri="{19B8F6BF-5375-455C-9EA6-DF929625EA0E}">
        <p15:presenceInfo xmlns:p15="http://schemas.microsoft.com/office/powerpoint/2012/main" userId="cb14dd05-49f2-4059-9853-39b6b79b718a" providerId="Windows Live"/>
      </p:ext>
    </p:extLst>
  </p:cmAuthor>
  <p:cmAuthor id="3" name="Davidson, Chelsea" initials="DC" lastIdx="1" clrIdx="2"/>
  <p:cmAuthor id="4" name="Karen Killinger" initials="KMK" lastIdx="1" clrIdx="3"/>
  <p:cmAuthor id="5" name="Ravaliya, Kruti " initials="KDR" lastIdx="0" clrIdx="4"/>
  <p:cmAuthor id="6" name="Donna Marie Pahl" initials="DMP" lastIdx="2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51"/>
    <a:srgbClr val="9BBB59"/>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5882" autoAdjust="0"/>
    <p:restoredTop sz="27000" autoAdjust="0"/>
  </p:normalViewPr>
  <p:slideViewPr>
    <p:cSldViewPr snapToGrid="0">
      <p:cViewPr varScale="1">
        <p:scale>
          <a:sx n="18" d="100"/>
          <a:sy n="18" d="100"/>
        </p:scale>
        <p:origin x="3036" y="12"/>
      </p:cViewPr>
      <p:guideLst>
        <p:guide orient="horz" pos="2160"/>
        <p:guide pos="2880"/>
      </p:guideLst>
    </p:cSldViewPr>
  </p:slideViewPr>
  <p:outlineViewPr>
    <p:cViewPr>
      <p:scale>
        <a:sx n="33" d="100"/>
        <a:sy n="33" d="100"/>
      </p:scale>
      <p:origin x="0" y="-3204"/>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7" d="100"/>
          <a:sy n="97" d="100"/>
        </p:scale>
        <p:origin x="353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140058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05642-D573-4E43-8380-729EEA709B2A}" type="datetimeFigureOut">
              <a:rPr lang="en-US" smtClean="0"/>
              <a:t>6/23/2019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8AD512-9C5B-46A1-BB75-766F8FFEE14A}" type="slidenum">
              <a:rPr lang="en-US" smtClean="0"/>
              <a:t>‹#›</a:t>
            </a:fld>
            <a:endParaRPr lang="en-US"/>
          </a:p>
        </p:txBody>
      </p:sp>
    </p:spTree>
    <p:extLst>
      <p:ext uri="{BB962C8B-B14F-4D97-AF65-F5344CB8AC3E}">
        <p14:creationId xmlns:p14="http://schemas.microsoft.com/office/powerpoint/2010/main" val="1249231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da.gov/regulatory-information/search-fda-guidance-documents/guidance-industry-guide-minimize-microbial-food-safety-hazards-fresh-fruits-and-vegetabl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fda.gov/Food/FoodScienceResearch/LaboratoryMethods/ucm575251.ht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producesafetyalliance.cornell.edu/sites/producesafetyalliance.cornell.edu/files/shared/documents/Water-Analysis.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roducesafetyalliance.cornell.edu/sites/producesafetyalliance.cornell.edu/files/shared/documents/Water-Analysis.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epa.gov/sites/production/files/2017-02/documents/gwr_approved_methods.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Las </a:t>
            </a:r>
            <a:r>
              <a:rPr lang="en-US" sz="1200" b="0" i="0" kern="1200" dirty="0" err="1">
                <a:solidFill>
                  <a:schemeClr val="tx1"/>
                </a:solidFill>
                <a:effectLst/>
                <a:latin typeface="+mn-lt"/>
                <a:ea typeface="+mn-ea"/>
                <a:cs typeface="+mn-cs"/>
              </a:rPr>
              <a:t>siguientes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diapositivas</a:t>
            </a:r>
            <a:r>
              <a:rPr lang="en-US" dirty="0"/>
              <a:t> </a:t>
            </a:r>
            <a:r>
              <a:rPr lang="en-US" dirty="0" err="1"/>
              <a:t>fueron</a:t>
            </a:r>
            <a:r>
              <a:rPr lang="en-US" dirty="0"/>
              <a:t> </a:t>
            </a:r>
            <a:r>
              <a:rPr lang="en-US" dirty="0" err="1"/>
              <a:t>elaboradas</a:t>
            </a:r>
            <a:r>
              <a:rPr lang="en-US" dirty="0"/>
              <a:t> para</a:t>
            </a:r>
            <a:r>
              <a:rPr lang="en-US" baseline="0" dirty="0"/>
              <a:t> </a:t>
            </a:r>
            <a:r>
              <a:rPr lang="en-US" baseline="0" dirty="0" err="1"/>
              <a:t>dar</a:t>
            </a:r>
            <a:r>
              <a:rPr lang="en-US" baseline="0" dirty="0"/>
              <a:t> a </a:t>
            </a:r>
            <a:r>
              <a:rPr lang="en-US" baseline="0" dirty="0" err="1"/>
              <a:t>conocer</a:t>
            </a:r>
            <a:r>
              <a:rPr lang="en-US" baseline="0" dirty="0"/>
              <a:t> </a:t>
            </a:r>
            <a:r>
              <a:rPr lang="en-US" baseline="0" dirty="0" err="1"/>
              <a:t>los</a:t>
            </a:r>
            <a:r>
              <a:rPr lang="en-US" baseline="0" dirty="0"/>
              <a:t> </a:t>
            </a:r>
            <a:r>
              <a:rPr lang="en-US" baseline="0" dirty="0" err="1"/>
              <a:t>avisos</a:t>
            </a:r>
            <a:r>
              <a:rPr lang="en-US" baseline="0" dirty="0"/>
              <a:t> </a:t>
            </a:r>
            <a:r>
              <a:rPr lang="en-US" baseline="0" dirty="0" err="1"/>
              <a:t>recientes</a:t>
            </a:r>
            <a:r>
              <a:rPr lang="en-US" baseline="0" dirty="0"/>
              <a:t> de la FDA </a:t>
            </a:r>
            <a:r>
              <a:rPr lang="en-US" baseline="0" dirty="0" err="1"/>
              <a:t>sobre</a:t>
            </a:r>
            <a:r>
              <a:rPr lang="en-US" baseline="0" dirty="0"/>
              <a:t> la Norma de </a:t>
            </a:r>
            <a:r>
              <a:rPr lang="en-US" baseline="0" dirty="0" err="1"/>
              <a:t>i</a:t>
            </a:r>
            <a:r>
              <a:rPr lang="en-US" baseline="0" dirty="0" err="1" smtClean="0"/>
              <a:t>nocuidad</a:t>
            </a:r>
            <a:r>
              <a:rPr lang="en-US" baseline="0" dirty="0" smtClean="0"/>
              <a:t> </a:t>
            </a:r>
            <a:r>
              <a:rPr lang="en-US" baseline="0" dirty="0"/>
              <a:t>de </a:t>
            </a:r>
            <a:r>
              <a:rPr lang="en-US" baseline="0" dirty="0" err="1"/>
              <a:t>los</a:t>
            </a:r>
            <a:r>
              <a:rPr lang="en-US" baseline="0" dirty="0"/>
              <a:t> </a:t>
            </a:r>
            <a:r>
              <a:rPr lang="en-US" baseline="0" dirty="0" err="1"/>
              <a:t>productos</a:t>
            </a:r>
            <a:r>
              <a:rPr lang="en-US" baseline="0" dirty="0"/>
              <a:t> </a:t>
            </a:r>
            <a:r>
              <a:rPr lang="en-US" baseline="0" dirty="0" err="1"/>
              <a:t>agrícolas</a:t>
            </a:r>
            <a:r>
              <a:rPr lang="en-US" baseline="0" dirty="0"/>
              <a:t> frescos de FSMA. </a:t>
            </a:r>
            <a:r>
              <a:rPr lang="en-US" baseline="0" dirty="0" err="1"/>
              <a:t>Estos</a:t>
            </a:r>
            <a:r>
              <a:rPr lang="en-US" baseline="0" dirty="0"/>
              <a:t> </a:t>
            </a:r>
            <a:r>
              <a:rPr lang="en-US" baseline="0" dirty="0" err="1"/>
              <a:t>avisos</a:t>
            </a:r>
            <a:r>
              <a:rPr lang="en-US" baseline="0" dirty="0"/>
              <a:t> </a:t>
            </a:r>
            <a:r>
              <a:rPr lang="en-US" baseline="0" dirty="0" err="1"/>
              <a:t>incluyen</a:t>
            </a:r>
            <a:r>
              <a:rPr lang="en-US" baseline="0" dirty="0"/>
              <a:t> lo </a:t>
            </a:r>
            <a:r>
              <a:rPr lang="en-US" baseline="0" dirty="0" err="1"/>
              <a:t>siguiente</a:t>
            </a:r>
            <a:r>
              <a:rPr lang="en-US" baseline="0" dirty="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baseline="0" dirty="0" err="1" smtClean="0"/>
              <a:t>Estándares</a:t>
            </a:r>
            <a:r>
              <a:rPr lang="en-US" i="1" baseline="0" dirty="0" smtClean="0"/>
              <a:t> </a:t>
            </a:r>
            <a:r>
              <a:rPr lang="en-US" i="1" baseline="0" dirty="0"/>
              <a:t>para la </a:t>
            </a:r>
            <a:r>
              <a:rPr lang="en-US" i="1" baseline="0" dirty="0" err="1"/>
              <a:t>producción</a:t>
            </a:r>
            <a:r>
              <a:rPr lang="en-US" i="1" baseline="0" dirty="0"/>
              <a:t>, </a:t>
            </a:r>
            <a:r>
              <a:rPr lang="en-US" i="1" baseline="0" dirty="0" err="1"/>
              <a:t>cosecha</a:t>
            </a:r>
            <a:r>
              <a:rPr lang="en-US" i="1" baseline="0" dirty="0"/>
              <a:t>, </a:t>
            </a:r>
            <a:r>
              <a:rPr lang="en-US" i="1" baseline="0" dirty="0" err="1"/>
              <a:t>empaque</a:t>
            </a:r>
            <a:r>
              <a:rPr lang="en-US" i="1" baseline="0" dirty="0"/>
              <a:t> y </a:t>
            </a:r>
            <a:r>
              <a:rPr lang="en-US" i="1" baseline="0" dirty="0" err="1"/>
              <a:t>almacenamiento</a:t>
            </a:r>
            <a:r>
              <a:rPr lang="en-US" i="1" baseline="0" dirty="0"/>
              <a:t> de </a:t>
            </a:r>
            <a:r>
              <a:rPr lang="en-US" i="1" baseline="0" dirty="0" err="1"/>
              <a:t>productos</a:t>
            </a:r>
            <a:r>
              <a:rPr lang="en-US" i="1" baseline="0" dirty="0"/>
              <a:t> </a:t>
            </a:r>
            <a:r>
              <a:rPr lang="en-US" i="1" baseline="0" dirty="0" err="1"/>
              <a:t>agrícolas</a:t>
            </a:r>
            <a:r>
              <a:rPr lang="en-US" i="1" baseline="0" dirty="0"/>
              <a:t> frescos </a:t>
            </a:r>
            <a:r>
              <a:rPr lang="en-US" i="1" baseline="0" dirty="0" err="1"/>
              <a:t>destinados</a:t>
            </a:r>
            <a:r>
              <a:rPr lang="en-US" i="1" baseline="0" dirty="0"/>
              <a:t> al </a:t>
            </a:r>
            <a:r>
              <a:rPr lang="en-US" i="1" baseline="0" dirty="0" err="1"/>
              <a:t>consumo</a:t>
            </a:r>
            <a:r>
              <a:rPr lang="en-US" i="1" baseline="0" dirty="0"/>
              <a:t> </a:t>
            </a:r>
            <a:r>
              <a:rPr lang="en-US" i="1" baseline="0" dirty="0" err="1" smtClean="0"/>
              <a:t>humano</a:t>
            </a:r>
            <a:r>
              <a:rPr lang="en-US" i="1" baseline="0" dirty="0" smtClean="0"/>
              <a:t>; </a:t>
            </a:r>
            <a:r>
              <a:rPr lang="en-US" i="1" baseline="0" dirty="0" err="1" smtClean="0"/>
              <a:t>Extensi</a:t>
            </a:r>
            <a:r>
              <a:rPr lang="es-MX" i="1" baseline="0" dirty="0" err="1" smtClean="0"/>
              <a:t>ón</a:t>
            </a:r>
            <a:r>
              <a:rPr lang="es-MX" i="1" baseline="0" dirty="0" smtClean="0"/>
              <a:t> de las fechas</a:t>
            </a:r>
            <a:r>
              <a:rPr lang="en-US" i="1" baseline="0" dirty="0" smtClean="0"/>
              <a:t> de </a:t>
            </a:r>
            <a:r>
              <a:rPr lang="en-US" i="1" baseline="0" dirty="0" err="1" smtClean="0"/>
              <a:t>cumplimiento</a:t>
            </a:r>
            <a:r>
              <a:rPr lang="en-US" i="1" baseline="0" dirty="0" smtClean="0"/>
              <a:t> de la </a:t>
            </a:r>
            <a:r>
              <a:rPr lang="en-US" i="1" baseline="0" dirty="0" err="1" smtClean="0"/>
              <a:t>Subparte</a:t>
            </a:r>
            <a:r>
              <a:rPr lang="en-US" i="1" baseline="0" dirty="0" smtClean="0"/>
              <a:t> E.</a:t>
            </a:r>
            <a:endParaRPr lang="en-US" i="1" baseline="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err="1"/>
              <a:t>Metodologías</a:t>
            </a:r>
            <a:r>
              <a:rPr lang="en-US" i="1" dirty="0"/>
              <a:t> de </a:t>
            </a:r>
            <a:r>
              <a:rPr lang="en-US" i="1" dirty="0" err="1"/>
              <a:t>ensayos</a:t>
            </a:r>
            <a:r>
              <a:rPr lang="en-US" i="1" dirty="0"/>
              <a:t> </a:t>
            </a:r>
            <a:r>
              <a:rPr lang="en-US" i="1" dirty="0" err="1"/>
              <a:t>equivalentes</a:t>
            </a:r>
            <a:r>
              <a:rPr lang="en-US" i="1" baseline="0" dirty="0"/>
              <a:t> </a:t>
            </a:r>
            <a:r>
              <a:rPr lang="en-US" i="1" dirty="0"/>
              <a:t>para el </a:t>
            </a:r>
            <a:r>
              <a:rPr lang="en-US" i="1" baseline="0" dirty="0" err="1"/>
              <a:t>agua</a:t>
            </a:r>
            <a:r>
              <a:rPr lang="en-US" i="1" baseline="0" dirty="0"/>
              <a:t> de </a:t>
            </a:r>
            <a:r>
              <a:rPr lang="en-US" i="1" baseline="0" dirty="0" err="1"/>
              <a:t>uso</a:t>
            </a:r>
            <a:r>
              <a:rPr lang="en-US" i="1" baseline="0" dirty="0"/>
              <a:t> </a:t>
            </a:r>
            <a:r>
              <a:rPr lang="en-US" i="1" baseline="0" dirty="0" err="1"/>
              <a:t>agrícola</a:t>
            </a:r>
            <a:r>
              <a:rPr lang="en-US" i="1" baseline="0" dirty="0"/>
              <a:t> </a:t>
            </a:r>
          </a:p>
          <a:p>
            <a:pPr marL="628650" lvl="1" indent="-171450">
              <a:buFont typeface="Arial" panose="020B0604020202020204" pitchFamily="34" charset="0"/>
              <a:buChar char="•"/>
            </a:pPr>
            <a:r>
              <a:rPr lang="en-US" i="1" dirty="0" err="1"/>
              <a:t>Consideraciones</a:t>
            </a:r>
            <a:r>
              <a:rPr lang="en-US" i="1" dirty="0"/>
              <a:t> de la FDA </a:t>
            </a:r>
            <a:r>
              <a:rPr lang="en-US" i="1" dirty="0" err="1"/>
              <a:t>en</a:t>
            </a:r>
            <a:r>
              <a:rPr lang="en-US" i="1" dirty="0"/>
              <a:t> </a:t>
            </a:r>
            <a:r>
              <a:rPr lang="en-US" i="1" dirty="0" err="1"/>
              <a:t>simplificar</a:t>
            </a:r>
            <a:r>
              <a:rPr lang="en-US" i="1" dirty="0"/>
              <a:t> </a:t>
            </a:r>
            <a:r>
              <a:rPr lang="en-US" i="1" dirty="0" err="1"/>
              <a:t>los</a:t>
            </a:r>
            <a:r>
              <a:rPr lang="en-US" i="1" dirty="0"/>
              <a:t> </a:t>
            </a:r>
            <a:r>
              <a:rPr lang="en-US" i="1" dirty="0" err="1"/>
              <a:t>estándares</a:t>
            </a:r>
            <a:r>
              <a:rPr lang="en-US" i="1" dirty="0"/>
              <a:t> del</a:t>
            </a:r>
            <a:r>
              <a:rPr lang="en-US" i="1" baseline="0" dirty="0"/>
              <a:t> </a:t>
            </a:r>
            <a:r>
              <a:rPr lang="en-US" i="1" baseline="0" dirty="0" err="1"/>
              <a:t>agua</a:t>
            </a:r>
            <a:r>
              <a:rPr lang="en-US" i="1" baseline="0" dirty="0"/>
              <a:t> de </a:t>
            </a:r>
            <a:r>
              <a:rPr lang="en-US" i="1" baseline="0" dirty="0" err="1"/>
              <a:t>uso</a:t>
            </a:r>
            <a:r>
              <a:rPr lang="en-US" i="1" baseline="0" dirty="0"/>
              <a:t> </a:t>
            </a:r>
            <a:r>
              <a:rPr lang="en-US" i="1" baseline="0" dirty="0" err="1"/>
              <a:t>agrícola</a:t>
            </a:r>
            <a:r>
              <a:rPr lang="en-US" i="1" baseline="0" dirty="0"/>
              <a:t> </a:t>
            </a:r>
            <a:r>
              <a:rPr lang="en-US" sz="1200" b="0" i="0" kern="1200" dirty="0">
                <a:solidFill>
                  <a:schemeClr val="tx1"/>
                </a:solidFill>
                <a:effectLst/>
                <a:latin typeface="+mn-lt"/>
                <a:ea typeface="+mn-ea"/>
                <a:cs typeface="+mn-cs"/>
              </a:rPr>
              <a:t> </a:t>
            </a:r>
            <a:endParaRPr lang="en-US" i="0" baseline="0" dirty="0"/>
          </a:p>
          <a:p>
            <a:pPr marL="457200" lvl="1" indent="0">
              <a:buFont typeface="Arial" panose="020B0604020202020204" pitchFamily="34" charset="0"/>
              <a:buNone/>
            </a:pPr>
            <a:endParaRPr lang="en-US" i="1" dirty="0"/>
          </a:p>
          <a:p>
            <a:pPr marL="0" lvl="0" indent="0">
              <a:buFont typeface="Arial" panose="020B0604020202020204" pitchFamily="34" charset="0"/>
              <a:buNone/>
            </a:pPr>
            <a:r>
              <a:rPr lang="en-US" i="0" baseline="0" dirty="0"/>
              <a:t>El primer aviso </a:t>
            </a:r>
            <a:r>
              <a:rPr lang="en-US" i="0" baseline="0" dirty="0" err="1"/>
              <a:t>es</a:t>
            </a:r>
            <a:r>
              <a:rPr lang="en-US" i="0" baseline="0" dirty="0"/>
              <a:t> </a:t>
            </a:r>
            <a:r>
              <a:rPr lang="en-US" i="0" baseline="0" dirty="0" smtClean="0"/>
              <a:t>la </a:t>
            </a:r>
            <a:r>
              <a:rPr lang="en-US" i="0" baseline="0" dirty="0" err="1" smtClean="0"/>
              <a:t>norma</a:t>
            </a:r>
            <a:r>
              <a:rPr lang="en-US" i="0" baseline="0" dirty="0" smtClean="0"/>
              <a:t> final que </a:t>
            </a:r>
            <a:r>
              <a:rPr lang="en-US" i="0" baseline="0" dirty="0" err="1" smtClean="0"/>
              <a:t>prorroga</a:t>
            </a:r>
            <a:r>
              <a:rPr lang="en-US" i="0" baseline="0" dirty="0" smtClean="0"/>
              <a:t> las </a:t>
            </a:r>
            <a:r>
              <a:rPr lang="en-US" i="0" baseline="0" dirty="0" err="1"/>
              <a:t>fechas</a:t>
            </a:r>
            <a:r>
              <a:rPr lang="en-US" i="0" baseline="0" dirty="0"/>
              <a:t> de </a:t>
            </a:r>
            <a:r>
              <a:rPr lang="en-US" i="0" baseline="0" dirty="0" err="1"/>
              <a:t>cumplimiento</a:t>
            </a:r>
            <a:r>
              <a:rPr lang="en-US" i="0" baseline="0" dirty="0"/>
              <a:t> de la </a:t>
            </a:r>
            <a:r>
              <a:rPr lang="en-US" i="0" baseline="0" dirty="0" err="1"/>
              <a:t>calidad</a:t>
            </a:r>
            <a:r>
              <a:rPr lang="en-US" i="0" baseline="0" dirty="0"/>
              <a:t> del </a:t>
            </a:r>
            <a:r>
              <a:rPr lang="en-US" i="0" baseline="0" dirty="0" err="1" smtClean="0"/>
              <a:t>agua</a:t>
            </a:r>
            <a:r>
              <a:rPr lang="en-US" i="0" baseline="0" dirty="0"/>
              <a:t>;</a:t>
            </a:r>
            <a:r>
              <a:rPr lang="en-US" i="0" baseline="0" dirty="0" smtClean="0"/>
              <a:t> </a:t>
            </a:r>
            <a:r>
              <a:rPr lang="en-US" i="0" baseline="0" dirty="0"/>
              <a:t>y el </a:t>
            </a:r>
            <a:r>
              <a:rPr lang="en-US" i="0" baseline="0" dirty="0" err="1"/>
              <a:t>segundo</a:t>
            </a:r>
            <a:r>
              <a:rPr lang="en-US" i="0" baseline="0" dirty="0"/>
              <a:t> aviso </a:t>
            </a:r>
            <a:r>
              <a:rPr lang="en-US" i="0" baseline="0" dirty="0" err="1"/>
              <a:t>es</a:t>
            </a:r>
            <a:r>
              <a:rPr lang="en-US" i="0" baseline="0" dirty="0"/>
              <a:t> </a:t>
            </a:r>
            <a:r>
              <a:rPr lang="en-US" i="0" baseline="0" dirty="0" err="1"/>
              <a:t>una</a:t>
            </a:r>
            <a:r>
              <a:rPr lang="en-US" i="0" baseline="0" dirty="0"/>
              <a:t> </a:t>
            </a:r>
            <a:r>
              <a:rPr lang="en-US" i="0" baseline="0" dirty="0" err="1"/>
              <a:t>hoja</a:t>
            </a:r>
            <a:r>
              <a:rPr lang="en-US" i="0" baseline="0" dirty="0"/>
              <a:t> de </a:t>
            </a:r>
            <a:r>
              <a:rPr lang="en-US" i="0" baseline="0" dirty="0" err="1"/>
              <a:t>asistencia</a:t>
            </a:r>
            <a:r>
              <a:rPr lang="en-US" i="0" baseline="0" dirty="0"/>
              <a:t> </a:t>
            </a:r>
            <a:r>
              <a:rPr lang="en-US" i="0" baseline="0" dirty="0" err="1"/>
              <a:t>técnica</a:t>
            </a:r>
            <a:r>
              <a:rPr lang="en-US" i="0" baseline="0" dirty="0"/>
              <a:t> de la FDA que </a:t>
            </a:r>
            <a:r>
              <a:rPr lang="en-US" i="0" baseline="0" dirty="0" err="1"/>
              <a:t>enlista</a:t>
            </a:r>
            <a:r>
              <a:rPr lang="en-US" i="0" baseline="0" dirty="0"/>
              <a:t> </a:t>
            </a:r>
            <a:r>
              <a:rPr lang="en-US" i="0" baseline="0" dirty="0" err="1"/>
              <a:t>metodologías</a:t>
            </a:r>
            <a:r>
              <a:rPr lang="en-US" i="0" baseline="0" dirty="0"/>
              <a:t> de </a:t>
            </a:r>
            <a:r>
              <a:rPr lang="en-US" i="0" baseline="0" dirty="0" err="1"/>
              <a:t>ensayo</a:t>
            </a:r>
            <a:r>
              <a:rPr lang="en-US" i="0" baseline="0" dirty="0"/>
              <a:t> </a:t>
            </a:r>
            <a:r>
              <a:rPr lang="en-US" i="0" baseline="0" dirty="0" err="1"/>
              <a:t>equivalentes</a:t>
            </a:r>
            <a:r>
              <a:rPr lang="en-US" i="0" baseline="0" dirty="0"/>
              <a:t> para el </a:t>
            </a:r>
            <a:r>
              <a:rPr lang="en-US" i="0" baseline="0" dirty="0" err="1"/>
              <a:t>agua</a:t>
            </a:r>
            <a:r>
              <a:rPr lang="en-US" i="0" baseline="0" dirty="0"/>
              <a:t>. El </a:t>
            </a:r>
            <a:r>
              <a:rPr lang="en-US" i="0" baseline="0" dirty="0" err="1"/>
              <a:t>tercer</a:t>
            </a:r>
            <a:r>
              <a:rPr lang="en-US" i="0" baseline="0" dirty="0"/>
              <a:t> aviso </a:t>
            </a:r>
            <a:r>
              <a:rPr lang="en-US" i="0" baseline="0" dirty="0" err="1"/>
              <a:t>indica</a:t>
            </a:r>
            <a:r>
              <a:rPr lang="en-US" i="0" baseline="0" dirty="0"/>
              <a:t> que la FDA </a:t>
            </a:r>
            <a:r>
              <a:rPr lang="en-US" i="0" baseline="0" dirty="0" err="1"/>
              <a:t>tiene</a:t>
            </a:r>
            <a:r>
              <a:rPr lang="en-US" i="0" baseline="0" dirty="0"/>
              <a:t> </a:t>
            </a:r>
            <a:r>
              <a:rPr lang="en-US" i="0" baseline="0" dirty="0" err="1"/>
              <a:t>intenciones</a:t>
            </a:r>
            <a:r>
              <a:rPr lang="en-US" i="0" baseline="0" dirty="0"/>
              <a:t> de </a:t>
            </a:r>
            <a:r>
              <a:rPr lang="en-US" i="0" baseline="0" dirty="0" err="1"/>
              <a:t>simplificar</a:t>
            </a:r>
            <a:r>
              <a:rPr lang="en-US" i="0" baseline="0" dirty="0"/>
              <a:t> </a:t>
            </a:r>
            <a:r>
              <a:rPr lang="en-US" i="0" baseline="0" dirty="0" err="1"/>
              <a:t>los</a:t>
            </a:r>
            <a:r>
              <a:rPr lang="en-US" i="0" baseline="0" dirty="0"/>
              <a:t> </a:t>
            </a:r>
            <a:r>
              <a:rPr lang="en-US" i="0" baseline="0" dirty="0" err="1"/>
              <a:t>requisitos</a:t>
            </a:r>
            <a:r>
              <a:rPr lang="en-US" i="0" baseline="0" dirty="0"/>
              <a:t> </a:t>
            </a:r>
            <a:r>
              <a:rPr lang="en-US" i="0" baseline="0" dirty="0" err="1"/>
              <a:t>establecidos</a:t>
            </a:r>
            <a:r>
              <a:rPr lang="en-US" i="0" baseline="0" dirty="0"/>
              <a:t> </a:t>
            </a:r>
            <a:r>
              <a:rPr lang="en-US" i="0" baseline="0" dirty="0" err="1"/>
              <a:t>en</a:t>
            </a:r>
            <a:r>
              <a:rPr lang="en-US" i="0" baseline="0" dirty="0"/>
              <a:t> la Norma de </a:t>
            </a:r>
            <a:r>
              <a:rPr lang="en-US" i="0" baseline="0" dirty="0" err="1"/>
              <a:t>inocuidad</a:t>
            </a:r>
            <a:r>
              <a:rPr lang="en-US" i="0" baseline="0" dirty="0"/>
              <a:t> de </a:t>
            </a:r>
            <a:r>
              <a:rPr lang="en-US" i="0" baseline="0" dirty="0" err="1"/>
              <a:t>los</a:t>
            </a:r>
            <a:r>
              <a:rPr lang="en-US" i="0" baseline="0" dirty="0"/>
              <a:t> </a:t>
            </a:r>
            <a:r>
              <a:rPr lang="en-US" i="0" baseline="0" dirty="0" err="1"/>
              <a:t>productos</a:t>
            </a:r>
            <a:r>
              <a:rPr lang="en-US" i="0" baseline="0" dirty="0"/>
              <a:t> </a:t>
            </a:r>
            <a:r>
              <a:rPr lang="en-US" i="0" baseline="0" dirty="0" err="1"/>
              <a:t>agrícolas</a:t>
            </a:r>
            <a:r>
              <a:rPr lang="en-US" i="0" baseline="0" dirty="0"/>
              <a:t> frescos de FSMA con </a:t>
            </a:r>
            <a:r>
              <a:rPr lang="en-US" i="0" baseline="0" dirty="0" err="1"/>
              <a:t>respecto</a:t>
            </a:r>
            <a:r>
              <a:rPr lang="en-US" i="0" baseline="0" dirty="0"/>
              <a:t> a la </a:t>
            </a:r>
            <a:r>
              <a:rPr lang="en-US" i="0" baseline="0" dirty="0" err="1"/>
              <a:t>calidad</a:t>
            </a:r>
            <a:r>
              <a:rPr lang="en-US" i="0" baseline="0" dirty="0"/>
              <a:t> </a:t>
            </a:r>
            <a:r>
              <a:rPr lang="en-US" i="0" baseline="0" dirty="0" err="1"/>
              <a:t>microbiológica</a:t>
            </a:r>
            <a:r>
              <a:rPr lang="en-US" i="0" baseline="0" dirty="0"/>
              <a:t> del </a:t>
            </a:r>
            <a:r>
              <a:rPr lang="en-US" i="0" baseline="0" dirty="0" err="1"/>
              <a:t>agua</a:t>
            </a:r>
            <a:r>
              <a:rPr lang="en-US" i="0" baseline="0" dirty="0"/>
              <a:t> de </a:t>
            </a:r>
            <a:r>
              <a:rPr lang="en-US" i="0" baseline="0" dirty="0" err="1"/>
              <a:t>uso</a:t>
            </a:r>
            <a:r>
              <a:rPr lang="en-US" i="0" baseline="0" dirty="0"/>
              <a:t> </a:t>
            </a:r>
            <a:r>
              <a:rPr lang="en-US" i="0" baseline="0" dirty="0" err="1"/>
              <a:t>agrícola</a:t>
            </a:r>
            <a:r>
              <a:rPr lang="en-US" i="0" baseline="0" dirty="0"/>
              <a:t>.</a:t>
            </a:r>
          </a:p>
          <a:p>
            <a:endParaRPr lang="en-US" baseline="0" dirty="0"/>
          </a:p>
          <a:p>
            <a:r>
              <a:rPr lang="en-US" baseline="0" dirty="0" err="1"/>
              <a:t>Muchos</a:t>
            </a:r>
            <a:r>
              <a:rPr lang="en-US" baseline="0" dirty="0"/>
              <a:t> </a:t>
            </a:r>
            <a:r>
              <a:rPr lang="en-US" baseline="0" dirty="0" err="1"/>
              <a:t>colaboradores</a:t>
            </a:r>
            <a:r>
              <a:rPr lang="en-US" baseline="0" dirty="0"/>
              <a:t> </a:t>
            </a:r>
            <a:r>
              <a:rPr lang="en-US" baseline="0" dirty="0" err="1"/>
              <a:t>han</a:t>
            </a:r>
            <a:r>
              <a:rPr lang="en-US" baseline="0" dirty="0"/>
              <a:t> </a:t>
            </a:r>
            <a:r>
              <a:rPr lang="en-US" baseline="0" dirty="0" err="1"/>
              <a:t>pedido</a:t>
            </a:r>
            <a:r>
              <a:rPr lang="en-US" baseline="0" dirty="0"/>
              <a:t> a la </a:t>
            </a:r>
            <a:r>
              <a:rPr lang="en-US" baseline="0" dirty="0" err="1"/>
              <a:t>Alianza</a:t>
            </a:r>
            <a:r>
              <a:rPr lang="en-US" baseline="0" dirty="0"/>
              <a:t>-PSA </a:t>
            </a:r>
            <a:r>
              <a:rPr lang="en-US" baseline="0" dirty="0" err="1"/>
              <a:t>ayuda</a:t>
            </a:r>
            <a:r>
              <a:rPr lang="en-US" baseline="0" dirty="0"/>
              <a:t> para </a:t>
            </a:r>
            <a:r>
              <a:rPr lang="en-US" baseline="0" dirty="0" err="1"/>
              <a:t>integrar</a:t>
            </a:r>
            <a:r>
              <a:rPr lang="en-US" baseline="0" dirty="0"/>
              <a:t> </a:t>
            </a:r>
            <a:r>
              <a:rPr lang="en-US" baseline="0" dirty="0" err="1"/>
              <a:t>los</a:t>
            </a:r>
            <a:r>
              <a:rPr lang="en-US" baseline="0" dirty="0"/>
              <a:t> </a:t>
            </a:r>
            <a:r>
              <a:rPr lang="en-US" baseline="0" dirty="0" err="1"/>
              <a:t>avisos</a:t>
            </a:r>
            <a:r>
              <a:rPr lang="en-US" baseline="0" dirty="0"/>
              <a:t> que se </a:t>
            </a:r>
            <a:r>
              <a:rPr lang="en-US" baseline="0" dirty="0" err="1"/>
              <a:t>acaban</a:t>
            </a:r>
            <a:r>
              <a:rPr lang="en-US" baseline="0" dirty="0"/>
              <a:t> de </a:t>
            </a:r>
            <a:r>
              <a:rPr lang="en-US" baseline="0" dirty="0" err="1"/>
              <a:t>mencionar</a:t>
            </a:r>
            <a:r>
              <a:rPr lang="en-US" baseline="0" dirty="0"/>
              <a:t> </a:t>
            </a:r>
            <a:r>
              <a:rPr lang="en-US" baseline="0" dirty="0" err="1"/>
              <a:t>en</a:t>
            </a:r>
            <a:r>
              <a:rPr lang="en-US" baseline="0" dirty="0"/>
              <a:t> el </a:t>
            </a:r>
            <a:r>
              <a:rPr lang="en-US" baseline="0" dirty="0" err="1"/>
              <a:t>currículo</a:t>
            </a:r>
            <a:r>
              <a:rPr lang="en-US" baseline="0" dirty="0"/>
              <a:t> de </a:t>
            </a:r>
            <a:r>
              <a:rPr lang="en-US" baseline="0" dirty="0" err="1"/>
              <a:t>capacitación</a:t>
            </a:r>
            <a:r>
              <a:rPr lang="en-US" baseline="0" dirty="0"/>
              <a:t> para </a:t>
            </a:r>
            <a:r>
              <a:rPr lang="en-US" baseline="0" dirty="0" err="1"/>
              <a:t>productores</a:t>
            </a:r>
            <a:r>
              <a:rPr lang="en-US" baseline="0" dirty="0"/>
              <a:t> de la </a:t>
            </a:r>
            <a:r>
              <a:rPr lang="en-US" baseline="0" dirty="0" err="1"/>
              <a:t>Alianza</a:t>
            </a:r>
            <a:r>
              <a:rPr lang="en-US" baseline="0" dirty="0"/>
              <a:t>-PSA. La </a:t>
            </a:r>
            <a:r>
              <a:rPr lang="en-US" baseline="0" dirty="0" err="1"/>
              <a:t>Alianza</a:t>
            </a:r>
            <a:r>
              <a:rPr lang="en-US" baseline="0" dirty="0"/>
              <a:t>-PSA </a:t>
            </a:r>
            <a:r>
              <a:rPr lang="en-US" baseline="0" dirty="0" err="1"/>
              <a:t>recomienda</a:t>
            </a:r>
            <a:r>
              <a:rPr lang="en-US" baseline="0" dirty="0"/>
              <a:t> </a:t>
            </a:r>
            <a:r>
              <a:rPr lang="en-US" baseline="0" dirty="0" err="1"/>
              <a:t>encarecidamente</a:t>
            </a:r>
            <a:r>
              <a:rPr lang="en-US" baseline="0" dirty="0"/>
              <a:t> </a:t>
            </a:r>
            <a:r>
              <a:rPr lang="en-US" baseline="0" dirty="0" err="1"/>
              <a:t>incorporar</a:t>
            </a:r>
            <a:r>
              <a:rPr lang="en-US" baseline="0" dirty="0"/>
              <a:t> las </a:t>
            </a:r>
            <a:r>
              <a:rPr lang="en-US" baseline="0" dirty="0" err="1"/>
              <a:t>siguientes</a:t>
            </a:r>
            <a:r>
              <a:rPr lang="en-US" baseline="0" dirty="0"/>
              <a:t> </a:t>
            </a:r>
            <a:r>
              <a:rPr lang="en-US" baseline="0" dirty="0" err="1"/>
              <a:t>diapositivas</a:t>
            </a:r>
            <a:r>
              <a:rPr lang="en-US" baseline="0" dirty="0"/>
              <a:t> </a:t>
            </a:r>
            <a:r>
              <a:rPr lang="en-US" baseline="0" dirty="0" err="1"/>
              <a:t>en</a:t>
            </a:r>
            <a:r>
              <a:rPr lang="en-US" baseline="0" dirty="0"/>
              <a:t> el </a:t>
            </a:r>
            <a:r>
              <a:rPr lang="en-US" baseline="0" dirty="0" err="1"/>
              <a:t>currículo</a:t>
            </a:r>
            <a:r>
              <a:rPr lang="en-US" baseline="0" dirty="0"/>
              <a:t> de </a:t>
            </a:r>
            <a:r>
              <a:rPr lang="en-US" baseline="0" dirty="0" err="1"/>
              <a:t>capacitación</a:t>
            </a:r>
            <a:r>
              <a:rPr lang="en-US" baseline="0" dirty="0"/>
              <a:t> para </a:t>
            </a:r>
            <a:r>
              <a:rPr lang="en-US" baseline="0" dirty="0" err="1"/>
              <a:t>productores</a:t>
            </a:r>
            <a:r>
              <a:rPr lang="en-US" baseline="0" dirty="0"/>
              <a:t> de la PSA. Se </a:t>
            </a:r>
            <a:r>
              <a:rPr lang="en-US" baseline="0" dirty="0" err="1"/>
              <a:t>puede</a:t>
            </a:r>
            <a:r>
              <a:rPr lang="en-US" baseline="0" dirty="0"/>
              <a:t> </a:t>
            </a:r>
            <a:r>
              <a:rPr lang="en-US" baseline="0" dirty="0" err="1"/>
              <a:t>encontrar</a:t>
            </a:r>
            <a:r>
              <a:rPr lang="en-US" baseline="0" dirty="0"/>
              <a:t> </a:t>
            </a:r>
            <a:r>
              <a:rPr lang="en-US" baseline="0" dirty="0" err="1"/>
              <a:t>más</a:t>
            </a:r>
            <a:r>
              <a:rPr lang="en-US" baseline="0" dirty="0"/>
              <a:t> </a:t>
            </a:r>
            <a:r>
              <a:rPr lang="en-US" baseline="0" dirty="0" err="1"/>
              <a:t>información</a:t>
            </a:r>
            <a:r>
              <a:rPr lang="en-US" baseline="0" dirty="0"/>
              <a:t> con </a:t>
            </a:r>
            <a:r>
              <a:rPr lang="en-US" baseline="0" dirty="0" err="1"/>
              <a:t>detalles</a:t>
            </a:r>
            <a:r>
              <a:rPr lang="en-US" baseline="0" dirty="0"/>
              <a:t> de la </a:t>
            </a:r>
            <a:r>
              <a:rPr lang="en-US" baseline="0" dirty="0" err="1"/>
              <a:t>noticia</a:t>
            </a:r>
            <a:r>
              <a:rPr lang="en-US" baseline="0" dirty="0"/>
              <a:t> y </a:t>
            </a:r>
            <a:r>
              <a:rPr lang="en-US" baseline="0" dirty="0" err="1"/>
              <a:t>sugerencias</a:t>
            </a:r>
            <a:r>
              <a:rPr lang="en-US" baseline="0" dirty="0"/>
              <a:t> para </a:t>
            </a:r>
            <a:r>
              <a:rPr lang="en-US" baseline="0" dirty="0" err="1"/>
              <a:t>impartir</a:t>
            </a:r>
            <a:r>
              <a:rPr lang="en-US" baseline="0" dirty="0"/>
              <a:t> la </a:t>
            </a:r>
            <a:r>
              <a:rPr lang="en-US" baseline="0" dirty="0" err="1"/>
              <a:t>información</a:t>
            </a:r>
            <a:r>
              <a:rPr lang="en-US" baseline="0" dirty="0"/>
              <a:t> </a:t>
            </a:r>
            <a:r>
              <a:rPr lang="en-US" baseline="0" dirty="0" err="1"/>
              <a:t>suplementaria</a:t>
            </a:r>
            <a:r>
              <a:rPr lang="en-US" baseline="0" dirty="0"/>
              <a:t> </a:t>
            </a:r>
            <a:r>
              <a:rPr lang="en-US" baseline="0" dirty="0" err="1"/>
              <a:t>en</a:t>
            </a:r>
            <a:r>
              <a:rPr lang="en-US" baseline="0" dirty="0"/>
              <a:t> las </a:t>
            </a:r>
            <a:r>
              <a:rPr lang="en-US" baseline="0" dirty="0" err="1"/>
              <a:t>notas</a:t>
            </a:r>
            <a:r>
              <a:rPr lang="en-US" baseline="0" dirty="0"/>
              <a:t> de las </a:t>
            </a:r>
            <a:r>
              <a:rPr lang="en-US" baseline="0" dirty="0" err="1"/>
              <a:t>diapositivas</a:t>
            </a:r>
            <a:r>
              <a:rPr lang="en-US" baseline="0" dirty="0"/>
              <a:t>.</a:t>
            </a:r>
          </a:p>
          <a:p>
            <a:endParaRPr lang="en-US" baseline="0" dirty="0"/>
          </a:p>
          <a:p>
            <a:r>
              <a:rPr lang="en-US" b="1" baseline="0" dirty="0" err="1"/>
              <a:t>Notas</a:t>
            </a:r>
            <a:r>
              <a:rPr lang="en-US" b="1" baseline="0" dirty="0"/>
              <a:t> de la </a:t>
            </a:r>
            <a:r>
              <a:rPr lang="en-US" b="1" baseline="0" dirty="0" err="1"/>
              <a:t>publicación</a:t>
            </a:r>
            <a:r>
              <a:rPr lang="en-US" b="1" baseline="0" dirty="0"/>
              <a:t>:</a:t>
            </a:r>
          </a:p>
          <a:p>
            <a:pPr marL="171450" indent="-171450">
              <a:buFont typeface="Arial" panose="020B0604020202020204" pitchFamily="34" charset="0"/>
              <a:buChar char="•"/>
            </a:pPr>
            <a:r>
              <a:rPr lang="en-US" b="0" baseline="0" dirty="0" err="1"/>
              <a:t>Publicada</a:t>
            </a:r>
            <a:r>
              <a:rPr lang="en-US" b="0" baseline="0" dirty="0"/>
              <a:t> </a:t>
            </a:r>
            <a:r>
              <a:rPr lang="en-US" b="0" baseline="0" dirty="0" err="1"/>
              <a:t>originalmente</a:t>
            </a:r>
            <a:r>
              <a:rPr lang="en-US" b="0" baseline="0" dirty="0"/>
              <a:t> </a:t>
            </a:r>
            <a:r>
              <a:rPr lang="en-US" b="0" baseline="0" dirty="0" err="1" smtClean="0"/>
              <a:t>en</a:t>
            </a:r>
            <a:r>
              <a:rPr lang="en-US" b="0" baseline="0" dirty="0" smtClean="0"/>
              <a:t> </a:t>
            </a:r>
            <a:r>
              <a:rPr lang="en-US" b="0" baseline="0" dirty="0" err="1" smtClean="0"/>
              <a:t>diciembre</a:t>
            </a:r>
            <a:r>
              <a:rPr lang="en-US" b="0" baseline="0" dirty="0" smtClean="0"/>
              <a:t> de 2017 </a:t>
            </a:r>
            <a:r>
              <a:rPr lang="en-US" b="0" baseline="0" dirty="0"/>
              <a:t>con </a:t>
            </a:r>
            <a:r>
              <a:rPr lang="en-US" b="0" baseline="0" dirty="0" err="1" smtClean="0"/>
              <a:t>propuesta</a:t>
            </a:r>
            <a:r>
              <a:rPr lang="en-US" b="0" baseline="0" dirty="0" smtClean="0"/>
              <a:t> de </a:t>
            </a:r>
            <a:r>
              <a:rPr lang="en-US" b="0" baseline="0" dirty="0" err="1" smtClean="0"/>
              <a:t>fechas</a:t>
            </a:r>
            <a:r>
              <a:rPr lang="en-US" b="0" baseline="0" dirty="0" smtClean="0"/>
              <a:t> </a:t>
            </a:r>
            <a:r>
              <a:rPr lang="en-US" b="0" baseline="0" dirty="0"/>
              <a:t>de </a:t>
            </a:r>
            <a:r>
              <a:rPr lang="en-US" b="0" baseline="0" dirty="0" err="1"/>
              <a:t>extensión</a:t>
            </a:r>
            <a:r>
              <a:rPr lang="en-US" b="0" baseline="0" dirty="0"/>
              <a:t> para el </a:t>
            </a:r>
            <a:r>
              <a:rPr lang="en-US" b="0" baseline="0" dirty="0" err="1"/>
              <a:t>cumplimiento</a:t>
            </a:r>
            <a:r>
              <a:rPr lang="en-US" b="0" baseline="0" dirty="0"/>
              <a:t> y </a:t>
            </a:r>
            <a:r>
              <a:rPr lang="en-US" b="0" baseline="0" dirty="0" err="1"/>
              <a:t>métodos</a:t>
            </a:r>
            <a:r>
              <a:rPr lang="en-US" b="0" baseline="0" dirty="0"/>
              <a:t> de </a:t>
            </a:r>
            <a:r>
              <a:rPr lang="en-US" b="0" baseline="0" dirty="0" err="1"/>
              <a:t>equivalencia</a:t>
            </a:r>
            <a:r>
              <a:rPr lang="en-US" b="0" baseline="0" dirty="0"/>
              <a:t>.</a:t>
            </a:r>
          </a:p>
          <a:p>
            <a:pPr marL="171450" indent="-171450">
              <a:buFont typeface="Arial" panose="020B0604020202020204" pitchFamily="34" charset="0"/>
              <a:buChar char="•"/>
            </a:pPr>
            <a:r>
              <a:rPr lang="en-US" b="0" baseline="0" dirty="0" err="1"/>
              <a:t>Actualizado</a:t>
            </a:r>
            <a:r>
              <a:rPr lang="en-US" b="0" baseline="0" dirty="0"/>
              <a:t> </a:t>
            </a:r>
            <a:r>
              <a:rPr lang="en-US" b="0" baseline="0" dirty="0" smtClean="0"/>
              <a:t>el 7 de </a:t>
            </a:r>
            <a:r>
              <a:rPr lang="en-US" b="0" baseline="0" dirty="0" err="1" smtClean="0"/>
              <a:t>julio</a:t>
            </a:r>
            <a:r>
              <a:rPr lang="en-US" b="0" baseline="0" dirty="0" smtClean="0"/>
              <a:t> de 2018 </a:t>
            </a:r>
            <a:r>
              <a:rPr lang="en-US" b="0" baseline="0" dirty="0"/>
              <a:t>para </a:t>
            </a:r>
            <a:r>
              <a:rPr lang="en-US" b="0" baseline="0" dirty="0" err="1"/>
              <a:t>incluir</a:t>
            </a:r>
            <a:r>
              <a:rPr lang="en-US" b="0" baseline="0" dirty="0"/>
              <a:t> </a:t>
            </a:r>
            <a:r>
              <a:rPr lang="en-US" b="0" baseline="0" dirty="0" err="1"/>
              <a:t>actualización</a:t>
            </a:r>
            <a:r>
              <a:rPr lang="en-US" b="0" baseline="0" dirty="0"/>
              <a:t> de la FDA con </a:t>
            </a:r>
            <a:r>
              <a:rPr lang="en-US" b="0" baseline="0" dirty="0" err="1"/>
              <a:t>respecto</a:t>
            </a:r>
            <a:r>
              <a:rPr lang="en-US" b="0" baseline="0" dirty="0"/>
              <a:t> a </a:t>
            </a:r>
            <a:r>
              <a:rPr lang="en-US" b="0" baseline="0" dirty="0" err="1"/>
              <a:t>los</a:t>
            </a:r>
            <a:r>
              <a:rPr lang="en-US" b="0" baseline="0" dirty="0"/>
              <a:t> </a:t>
            </a:r>
            <a:r>
              <a:rPr lang="en-US" b="0" baseline="0" dirty="0" err="1"/>
              <a:t>métodos</a:t>
            </a:r>
            <a:r>
              <a:rPr lang="en-US" b="0" baseline="0" dirty="0"/>
              <a:t> </a:t>
            </a:r>
            <a:r>
              <a:rPr lang="en-US" b="0" baseline="0" dirty="0" err="1"/>
              <a:t>equivalentes</a:t>
            </a:r>
            <a:r>
              <a:rPr lang="en-US" b="0" baseline="0" dirty="0"/>
              <a:t> (</a:t>
            </a:r>
            <a:r>
              <a:rPr lang="en-US" b="0" baseline="0" dirty="0" err="1"/>
              <a:t>presencia</a:t>
            </a:r>
            <a:r>
              <a:rPr lang="en-US" b="0" baseline="0" dirty="0"/>
              <a:t>/</a:t>
            </a:r>
            <a:r>
              <a:rPr lang="en-US" b="0" baseline="0" dirty="0" err="1"/>
              <a:t>ausencia</a:t>
            </a:r>
            <a:r>
              <a:rPr lang="en-US" b="0"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err="1"/>
              <a:t>Actualizado</a:t>
            </a:r>
            <a:r>
              <a:rPr lang="en-US" b="0" baseline="0" dirty="0"/>
              <a:t> </a:t>
            </a:r>
            <a:r>
              <a:rPr lang="en-US" b="0" baseline="0" dirty="0" smtClean="0"/>
              <a:t>el 2 de </a:t>
            </a:r>
            <a:r>
              <a:rPr lang="en-US" b="0" baseline="0" dirty="0" err="1" smtClean="0"/>
              <a:t>abril</a:t>
            </a:r>
            <a:r>
              <a:rPr lang="en-US" b="0" baseline="0" dirty="0" smtClean="0"/>
              <a:t> de 2019 para </a:t>
            </a:r>
            <a:r>
              <a:rPr lang="en-US" b="0" baseline="0" dirty="0" err="1" smtClean="0"/>
              <a:t>incluir</a:t>
            </a:r>
            <a:r>
              <a:rPr lang="en-US" b="0" baseline="0" dirty="0" smtClean="0"/>
              <a:t> la </a:t>
            </a:r>
            <a:r>
              <a:rPr lang="en-US" b="0" baseline="0" dirty="0" err="1" smtClean="0"/>
              <a:t>norma</a:t>
            </a:r>
            <a:r>
              <a:rPr lang="en-US" b="0" baseline="0" dirty="0" smtClean="0"/>
              <a:t> final de la FDA para las </a:t>
            </a:r>
            <a:r>
              <a:rPr lang="en-US" b="0" baseline="0" dirty="0" err="1" smtClean="0"/>
              <a:t>fechas</a:t>
            </a:r>
            <a:r>
              <a:rPr lang="en-US" b="0" baseline="0" dirty="0" smtClean="0"/>
              <a:t> de </a:t>
            </a:r>
            <a:r>
              <a:rPr lang="en-US" b="0" baseline="0" dirty="0" err="1" smtClean="0"/>
              <a:t>extensi</a:t>
            </a:r>
            <a:r>
              <a:rPr lang="es-MX" b="0" baseline="0" dirty="0" err="1" smtClean="0"/>
              <a:t>ón</a:t>
            </a:r>
            <a:r>
              <a:rPr lang="es-MX" b="0" baseline="0" dirty="0" smtClean="0"/>
              <a:t> para el cumplimiento.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0" baseline="0" dirty="0" smtClean="0"/>
              <a:t>Actualizado el 21 de junio de 2019 para hacer coincidir las ediciones al Módulo 5.1, V1.2</a:t>
            </a:r>
            <a:endParaRPr lang="en-US" b="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0CD445-F6A8-4E13-9804-7D4FBC65558E}" type="slidenum">
              <a:rPr kumimoji="0" lang="en-US" sz="13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84394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smtClean="0">
                <a:solidFill>
                  <a:schemeClr val="tx1"/>
                </a:solidFill>
                <a:effectLst/>
                <a:latin typeface="+mn-lt"/>
                <a:ea typeface="+mn-ea"/>
                <a:cs typeface="+mn-cs"/>
              </a:rPr>
              <a:t>Nota: </a:t>
            </a:r>
            <a:r>
              <a:rPr lang="es-MX" sz="1200" kern="1200" dirty="0" smtClean="0">
                <a:solidFill>
                  <a:schemeClr val="tx1"/>
                </a:solidFill>
                <a:effectLst/>
                <a:latin typeface="+mn-lt"/>
                <a:ea typeface="+mn-ea"/>
                <a:cs typeface="+mn-cs"/>
              </a:rPr>
              <a:t>Para usarse en el Módulo 1, después de la diapositiva titulada </a:t>
            </a:r>
            <a:r>
              <a:rPr lang="es-MX" sz="1200" i="1" kern="1200" dirty="0" smtClean="0">
                <a:solidFill>
                  <a:schemeClr val="tx1"/>
                </a:solidFill>
                <a:effectLst/>
                <a:latin typeface="+mn-lt"/>
                <a:ea typeface="+mn-ea"/>
                <a:cs typeface="+mn-cs"/>
              </a:rPr>
              <a:t>Cumplimiento de la Norma de inocuidad de los productos agrícolas frescos.</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También se podría duplicar como recordatorio, al comienzo del Módulo 5.1, después de la diapositiva titulada </a:t>
            </a:r>
            <a:r>
              <a:rPr lang="es-MX" sz="1200" i="1" kern="1200" dirty="0" smtClean="0">
                <a:solidFill>
                  <a:schemeClr val="tx1"/>
                </a:solidFill>
                <a:effectLst/>
                <a:latin typeface="+mn-lt"/>
                <a:ea typeface="+mn-ea"/>
                <a:cs typeface="+mn-cs"/>
              </a:rPr>
              <a:t>Calidad del agua de uso agrícola</a:t>
            </a:r>
            <a:r>
              <a:rPr lang="es-MX"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MX" sz="1200" kern="1200" dirty="0" smtClean="0">
                <a:solidFill>
                  <a:schemeClr val="tx1"/>
                </a:solidFill>
                <a:effectLst/>
                <a:latin typeface="+mn-lt"/>
                <a:ea typeface="+mn-ea"/>
                <a:cs typeface="+mn-cs"/>
              </a:rPr>
              <a:t>En marzo de 2019, la FDA publicó una norma final llamada </a:t>
            </a:r>
            <a:r>
              <a:rPr lang="es-MX" sz="1200" i="1" kern="1200" dirty="0" smtClean="0">
                <a:solidFill>
                  <a:schemeClr val="tx1"/>
                </a:solidFill>
                <a:effectLst/>
                <a:latin typeface="+mn-lt"/>
                <a:ea typeface="+mn-ea"/>
                <a:cs typeface="+mn-cs"/>
              </a:rPr>
              <a:t>Estándares para la producción, cosecha, empaque y almacenamiento de productos agrícolas frescos destinados al consumo humano; Extensión de las fechas de cumplimiento de la </a:t>
            </a:r>
            <a:r>
              <a:rPr lang="es-MX" sz="1200" i="1" kern="1200" dirty="0" err="1" smtClean="0">
                <a:solidFill>
                  <a:schemeClr val="tx1"/>
                </a:solidFill>
                <a:effectLst/>
                <a:latin typeface="+mn-lt"/>
                <a:ea typeface="+mn-ea"/>
                <a:cs typeface="+mn-cs"/>
              </a:rPr>
              <a:t>Subparte</a:t>
            </a:r>
            <a:r>
              <a:rPr lang="es-MX" sz="1200" i="1" kern="1200" dirty="0" smtClean="0">
                <a:solidFill>
                  <a:schemeClr val="tx1"/>
                </a:solidFill>
                <a:effectLst/>
                <a:latin typeface="+mn-lt"/>
                <a:ea typeface="+mn-ea"/>
                <a:cs typeface="+mn-cs"/>
              </a:rPr>
              <a:t> E.</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MX" sz="1200" kern="1200" dirty="0" smtClean="0">
                <a:solidFill>
                  <a:schemeClr val="tx1"/>
                </a:solidFill>
                <a:effectLst/>
                <a:latin typeface="+mn-lt"/>
                <a:ea typeface="+mn-ea"/>
                <a:cs typeface="+mn-cs"/>
              </a:rPr>
              <a:t>La FDA ha declarado que la razón por la que se ofrece esta extensión es para dar tiempo para </a:t>
            </a:r>
            <a:r>
              <a:rPr lang="es-MX" sz="1200" i="1" kern="1200" dirty="0" smtClean="0">
                <a:solidFill>
                  <a:schemeClr val="tx1"/>
                </a:solidFill>
                <a:effectLst/>
                <a:latin typeface="+mn-lt"/>
                <a:ea typeface="+mn-ea"/>
                <a:cs typeface="+mn-cs"/>
              </a:rPr>
              <a:t>“abordar cuestiones sobre la implementación práctica del cumplimiento de ciertas provisiones, y para considerar cómo podemos reducir aún más la carga normativa o aumentar la flexibilidad mientras se continúa protegiendo la salud pública.”</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MX" sz="1200" kern="1200" dirty="0" smtClean="0">
                <a:solidFill>
                  <a:schemeClr val="tx1"/>
                </a:solidFill>
                <a:effectLst/>
                <a:latin typeface="+mn-lt"/>
                <a:ea typeface="+mn-ea"/>
                <a:cs typeface="+mn-cs"/>
              </a:rPr>
              <a:t>La extensión de las fechas de cumplimiento incluye TODAS las provisiones de la </a:t>
            </a:r>
            <a:r>
              <a:rPr lang="es-MX" sz="1200" kern="1200" dirty="0" err="1" smtClean="0">
                <a:solidFill>
                  <a:schemeClr val="tx1"/>
                </a:solidFill>
                <a:effectLst/>
                <a:latin typeface="+mn-lt"/>
                <a:ea typeface="+mn-ea"/>
                <a:cs typeface="+mn-cs"/>
              </a:rPr>
              <a:t>Subparte</a:t>
            </a:r>
            <a:r>
              <a:rPr lang="es-MX" sz="1200" kern="1200" dirty="0" smtClean="0">
                <a:solidFill>
                  <a:schemeClr val="tx1"/>
                </a:solidFill>
                <a:effectLst/>
                <a:latin typeface="+mn-lt"/>
                <a:ea typeface="+mn-ea"/>
                <a:cs typeface="+mn-cs"/>
              </a:rPr>
              <a:t> E (agua de uso agrícola, con excepción de los germinados) incluyendo los requisitos de inocuidad y calidad sanitaria, el requisito de inspección anual, y los requisitos de monitoreo del agua postcosecha.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MX" sz="1200" kern="1200" dirty="0" smtClean="0">
                <a:solidFill>
                  <a:schemeClr val="tx1"/>
                </a:solidFill>
                <a:effectLst/>
                <a:latin typeface="+mn-lt"/>
                <a:ea typeface="+mn-ea"/>
                <a:cs typeface="+mn-cs"/>
              </a:rPr>
              <a:t>Las huertas deberían continuar centrando su atención en las buenas prácticas agrícolas para mantener y proteger la calidad de sus fuentes de agua. Consulte, por ejemplo, la Guía de BPA de la FDA (cuyo nombre completo es "Guía para minimizar los peligros microbianos de inocuidad de los alimentos para frutas y verduras frescas"), la cual se puede acceder en el sitio web de la FDA. </a:t>
            </a:r>
            <a:r>
              <a:rPr lang="en-US" sz="1200" u="sng" kern="1200" dirty="0" smtClean="0">
                <a:solidFill>
                  <a:schemeClr val="tx1"/>
                </a:solidFill>
                <a:effectLst/>
                <a:latin typeface="+mn-lt"/>
                <a:ea typeface="+mn-ea"/>
                <a:cs typeface="+mn-cs"/>
                <a:hlinkClick r:id="rId3"/>
              </a:rPr>
              <a:t>https://www.fda.gov/regulatory-information/search-fda-guidance-documents/guidance-industry-guide-minimize-microbial-food-safety-hazards-fresh-fruits-and-vegetables</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MX" sz="1200" kern="1200" dirty="0" smtClean="0">
                <a:solidFill>
                  <a:schemeClr val="tx1"/>
                </a:solidFill>
                <a:effectLst/>
                <a:latin typeface="+mn-lt"/>
                <a:ea typeface="+mn-ea"/>
                <a:cs typeface="+mn-cs"/>
              </a:rPr>
              <a:t>La FDA no espera que los productores de productos cubiertos por la Norma (a excepción de los germinados) implementen la </a:t>
            </a:r>
            <a:r>
              <a:rPr lang="es-MX" sz="1200" kern="1200" dirty="0" err="1" smtClean="0">
                <a:solidFill>
                  <a:schemeClr val="tx1"/>
                </a:solidFill>
                <a:effectLst/>
                <a:latin typeface="+mn-lt"/>
                <a:ea typeface="+mn-ea"/>
                <a:cs typeface="+mn-cs"/>
              </a:rPr>
              <a:t>Subparte</a:t>
            </a:r>
            <a:r>
              <a:rPr lang="es-MX" sz="1200" kern="1200" dirty="0" smtClean="0">
                <a:solidFill>
                  <a:schemeClr val="tx1"/>
                </a:solidFill>
                <a:effectLst/>
                <a:latin typeface="+mn-lt"/>
                <a:ea typeface="+mn-ea"/>
                <a:cs typeface="+mn-cs"/>
              </a:rPr>
              <a:t> E, incluido el muestreo, hasta que las nuevas fechas de cumplimiento entren en vigencia.</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MX" sz="1200" kern="1200" dirty="0" smtClean="0">
                <a:solidFill>
                  <a:schemeClr val="tx1"/>
                </a:solidFill>
                <a:effectLst/>
                <a:latin typeface="+mn-lt"/>
                <a:ea typeface="+mn-ea"/>
                <a:cs typeface="+mn-cs"/>
              </a:rPr>
              <a:t>Muchas huertas actualmente tienen programas de análisis de agua en funcionamiento, y la FDA les recomienda que continúen analizando el agua agrícola de la manera que la huerta considere adecuada. Cualquier registro relacionado con los análisis voluntarios de agua no está sujeto a los requisitos de registros de la Norma de inocuidad de los productos agrícolas frescos de FSMA.</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MX" sz="1200" kern="1200" dirty="0" smtClean="0">
                <a:solidFill>
                  <a:schemeClr val="tx1"/>
                </a:solidFill>
                <a:effectLst/>
                <a:latin typeface="+mn-lt"/>
                <a:ea typeface="+mn-ea"/>
                <a:cs typeface="+mn-cs"/>
              </a:rPr>
              <a:t>Las huertas siguen estando sujetas a las disposiciones generales de la Ley Federal de Alimentos, Medicamentos y Cosméticos, incluida la disposición sobre adulteración de la Sección 402 (a) (4): un alimento está adulterado "si se ha preparado, envasado o mantenido bajo condiciones insalubres por las cuales pudo haberse contaminado con suciedad, o pudo resultar nocivo para la salud ". [Código de los Estados Unidos 21 § 342. Alimentos adulterados.]</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MX" sz="1200" kern="1200" dirty="0" smtClean="0">
                <a:solidFill>
                  <a:schemeClr val="tx1"/>
                </a:solidFill>
                <a:effectLst/>
                <a:latin typeface="+mn-lt"/>
                <a:ea typeface="+mn-ea"/>
                <a:cs typeface="+mn-cs"/>
              </a:rPr>
              <a:t>Los capacitadores y participantes deben estar al tanto de esta extensión de las fechas de cumplimiento y deben presentar la extensión de las fechas de cumplimiento como parte de la capacitación. Hasta que la FDA haya concluido el proceso de consideración de los requisitos de la </a:t>
            </a:r>
            <a:r>
              <a:rPr lang="es-MX" sz="1200" kern="1200" dirty="0" err="1" smtClean="0">
                <a:solidFill>
                  <a:schemeClr val="tx1"/>
                </a:solidFill>
                <a:effectLst/>
                <a:latin typeface="+mn-lt"/>
                <a:ea typeface="+mn-ea"/>
                <a:cs typeface="+mn-cs"/>
              </a:rPr>
              <a:t>Subparte</a:t>
            </a:r>
            <a:r>
              <a:rPr lang="es-MX" sz="1200" kern="1200" dirty="0" smtClean="0">
                <a:solidFill>
                  <a:schemeClr val="tx1"/>
                </a:solidFill>
                <a:effectLst/>
                <a:latin typeface="+mn-lt"/>
                <a:ea typeface="+mn-ea"/>
                <a:cs typeface="+mn-cs"/>
              </a:rPr>
              <a:t> E, los materiales de los Módulos 5.1 y 5.2 reflejan los requisitos de agua de uso agrícola de la Norma final de inocuidad de los productos agrícolas frescos de FSMA, publicados en 2015. </a:t>
            </a:r>
          </a:p>
          <a:p>
            <a:pPr lvl="0"/>
            <a:endParaRPr lang="en-US" sz="1200" kern="1200" dirty="0" smtClean="0">
              <a:solidFill>
                <a:schemeClr val="tx1"/>
              </a:solidFill>
              <a:effectLst/>
              <a:latin typeface="+mn-lt"/>
              <a:ea typeface="+mn-ea"/>
              <a:cs typeface="+mn-cs"/>
            </a:endParaRPr>
          </a:p>
          <a:p>
            <a:r>
              <a:rPr lang="en-US" sz="1200" b="1" kern="1200" dirty="0" err="1" smtClean="0">
                <a:solidFill>
                  <a:schemeClr val="tx1"/>
                </a:solidFill>
                <a:effectLst/>
                <a:latin typeface="+mn-lt"/>
                <a:ea typeface="+mn-ea"/>
                <a:cs typeface="+mn-cs"/>
              </a:rPr>
              <a:t>Tabla</a:t>
            </a:r>
            <a:r>
              <a:rPr lang="en-US" sz="1200" b="1" kern="1200" dirty="0" smtClean="0">
                <a:solidFill>
                  <a:schemeClr val="tx1"/>
                </a:solidFill>
                <a:effectLst/>
                <a:latin typeface="+mn-lt"/>
                <a:ea typeface="+mn-ea"/>
                <a:cs typeface="+mn-cs"/>
              </a:rPr>
              <a:t> de </a:t>
            </a:r>
            <a:r>
              <a:rPr lang="en-US" sz="1200" b="1" kern="1200" dirty="0" err="1" smtClean="0">
                <a:solidFill>
                  <a:schemeClr val="tx1"/>
                </a:solidFill>
                <a:effectLst/>
                <a:latin typeface="+mn-lt"/>
                <a:ea typeface="+mn-ea"/>
                <a:cs typeface="+mn-cs"/>
              </a:rPr>
              <a:t>referencia</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Tabla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adaptada</a:t>
            </a:r>
            <a:r>
              <a:rPr lang="en-US" sz="1200" kern="1200" dirty="0" smtClean="0">
                <a:solidFill>
                  <a:schemeClr val="tx1"/>
                </a:solidFill>
                <a:effectLst/>
                <a:latin typeface="+mn-lt"/>
                <a:ea typeface="+mn-ea"/>
                <a:cs typeface="+mn-cs"/>
              </a:rPr>
              <a:t> del Southern Center for Training, Education, Extension, Outreach, and Technical Assistance to Enhance Food Safety. </a:t>
            </a:r>
            <a:r>
              <a:rPr lang="en-US" sz="1200" i="1" kern="1200" dirty="0" smtClean="0">
                <a:solidFill>
                  <a:schemeClr val="tx1"/>
                </a:solidFill>
                <a:effectLst/>
                <a:latin typeface="+mn-lt"/>
                <a:ea typeface="+mn-ea"/>
                <a:cs typeface="+mn-cs"/>
              </a:rPr>
              <a:t>Produce Safety Rule Compliance Dates and Timeline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Disponible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https://producesafetyalliance.cornell.edu/food-safety-modernization-act/produce-safety-rule-compliance-dates-timeline </a:t>
            </a:r>
          </a:p>
          <a:p>
            <a:pPr lvl="0"/>
            <a:endParaRPr lang="en-US" sz="1200" kern="1200" dirty="0" smtClean="0">
              <a:solidFill>
                <a:schemeClr val="tx1"/>
              </a:solidFill>
              <a:effectLst/>
              <a:latin typeface="+mn-lt"/>
              <a:ea typeface="+mn-ea"/>
              <a:cs typeface="+mn-cs"/>
            </a:endParaRPr>
          </a:p>
          <a:p>
            <a:r>
              <a:rPr lang="en-US" sz="1200" b="1" kern="1200" dirty="0" err="1" smtClean="0">
                <a:solidFill>
                  <a:schemeClr val="tx1"/>
                </a:solidFill>
                <a:effectLst/>
                <a:latin typeface="+mn-lt"/>
                <a:ea typeface="+mn-ea"/>
                <a:cs typeface="+mn-cs"/>
              </a:rPr>
              <a:t>Recurso</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adicional</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FDA 2019. </a:t>
            </a:r>
            <a:r>
              <a:rPr lang="en-US" sz="1200" i="1" kern="1200" dirty="0" smtClean="0">
                <a:solidFill>
                  <a:schemeClr val="tx1"/>
                </a:solidFill>
                <a:effectLst/>
                <a:latin typeface="+mn-lt"/>
                <a:ea typeface="+mn-ea"/>
                <a:cs typeface="+mn-cs"/>
              </a:rPr>
              <a:t>Standards for the Growing, Harvesting, Packing, and Holding of Produce for Human Consumption; Extension of Compliance Dates for Subpart E. </a:t>
            </a:r>
            <a:r>
              <a:rPr lang="en-US" sz="1200" kern="1200" dirty="0" smtClean="0">
                <a:solidFill>
                  <a:schemeClr val="tx1"/>
                </a:solidFill>
                <a:effectLst/>
                <a:latin typeface="+mn-lt"/>
                <a:ea typeface="+mn-ea"/>
                <a:cs typeface="+mn-cs"/>
              </a:rPr>
              <a:t>Available at https://www.govinfo.gov/content/pkg/FR-2019-03-18/pdf/2019-04652.pdf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868AD512-9C5B-46A1-BB75-766F8FFEE14A}" type="slidenum">
              <a:rPr lang="en-US" smtClean="0"/>
              <a:t>2</a:t>
            </a:fld>
            <a:endParaRPr lang="en-US" dirty="0"/>
          </a:p>
        </p:txBody>
      </p:sp>
    </p:spTree>
    <p:extLst>
      <p:ext uri="{BB962C8B-B14F-4D97-AF65-F5344CB8AC3E}">
        <p14:creationId xmlns:p14="http://schemas.microsoft.com/office/powerpoint/2010/main" val="1527842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Nota: </a:t>
            </a:r>
            <a:r>
              <a:rPr lang="en-US" dirty="0"/>
              <a:t>Para </a:t>
            </a:r>
            <a:r>
              <a:rPr lang="en-US" dirty="0" err="1"/>
              <a:t>usarse</a:t>
            </a:r>
            <a:r>
              <a:rPr lang="en-US" dirty="0"/>
              <a:t> al principio del </a:t>
            </a:r>
            <a:r>
              <a:rPr lang="en-US" dirty="0" err="1"/>
              <a:t>Módulo</a:t>
            </a:r>
            <a:r>
              <a:rPr lang="en-US" dirty="0"/>
              <a:t> 5.1, </a:t>
            </a:r>
            <a:r>
              <a:rPr lang="en-US" dirty="0" err="1"/>
              <a:t>después</a:t>
            </a:r>
            <a:r>
              <a:rPr lang="en-US" dirty="0"/>
              <a:t> de la </a:t>
            </a:r>
            <a:r>
              <a:rPr lang="en-US" dirty="0" err="1" smtClean="0"/>
              <a:t>diapositiva</a:t>
            </a:r>
            <a:r>
              <a:rPr lang="en-US" dirty="0" smtClean="0"/>
              <a:t> </a:t>
            </a:r>
            <a:r>
              <a:rPr lang="en-US" dirty="0" err="1"/>
              <a:t>titulada</a:t>
            </a:r>
            <a:r>
              <a:rPr lang="en-US" dirty="0"/>
              <a:t> </a:t>
            </a:r>
            <a:r>
              <a:rPr lang="en-US" dirty="0" smtClean="0"/>
              <a:t>M</a:t>
            </a:r>
            <a:r>
              <a:rPr lang="es-MX" dirty="0" err="1" smtClean="0"/>
              <a:t>ódulo</a:t>
            </a:r>
            <a:r>
              <a:rPr lang="es-MX" baseline="0" dirty="0" smtClean="0"/>
              <a:t> 5: </a:t>
            </a:r>
            <a:r>
              <a:rPr lang="en-US" i="1" dirty="0" smtClean="0"/>
              <a:t>Agua </a:t>
            </a:r>
            <a:r>
              <a:rPr lang="en-US" i="1" dirty="0"/>
              <a:t>de </a:t>
            </a:r>
            <a:r>
              <a:rPr lang="en-US" i="1" dirty="0" err="1"/>
              <a:t>uso</a:t>
            </a:r>
            <a:r>
              <a:rPr lang="en-US" i="1" dirty="0"/>
              <a:t> </a:t>
            </a:r>
            <a:r>
              <a:rPr lang="en-US" i="1" dirty="0" err="1"/>
              <a:t>agrícola</a:t>
            </a:r>
            <a:r>
              <a:rPr lang="en-US" i="1"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8AD512-9C5B-46A1-BB75-766F8FFEE1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5136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smtClean="0">
                <a:solidFill>
                  <a:schemeClr val="tx1"/>
                </a:solidFill>
                <a:effectLst/>
                <a:latin typeface="+mn-lt"/>
                <a:ea typeface="+mn-ea"/>
                <a:cs typeface="+mn-cs"/>
              </a:rPr>
              <a:t>Nota: </a:t>
            </a:r>
            <a:r>
              <a:rPr lang="es-MX" sz="1200" kern="1200" dirty="0" smtClean="0">
                <a:solidFill>
                  <a:schemeClr val="tx1"/>
                </a:solidFill>
                <a:effectLst/>
                <a:latin typeface="+mn-lt"/>
                <a:ea typeface="+mn-ea"/>
                <a:cs typeface="+mn-cs"/>
              </a:rPr>
              <a:t>Para usarse al principio del Módulo 5.1, después de la diapositiva titulada </a:t>
            </a:r>
            <a:r>
              <a:rPr lang="es-MX" sz="1200" i="1" kern="1200" dirty="0" smtClean="0">
                <a:solidFill>
                  <a:schemeClr val="tx1"/>
                </a:solidFill>
                <a:effectLst/>
                <a:latin typeface="+mn-lt"/>
                <a:ea typeface="+mn-ea"/>
                <a:cs typeface="+mn-cs"/>
              </a:rPr>
              <a:t>Perfil de la calidad microbiológica del agua: inspección de las fuentes de agua superficial</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MX" sz="1200" kern="1200" dirty="0" smtClean="0">
                <a:solidFill>
                  <a:schemeClr val="tx1"/>
                </a:solidFill>
                <a:effectLst/>
                <a:latin typeface="+mn-lt"/>
                <a:ea typeface="+mn-ea"/>
                <a:cs typeface="+mn-cs"/>
              </a:rPr>
              <a:t>Es muy importante que los productores sepan que la Norma de inocuidad de los productos agrícolas frescos de FSMA no exige nada de la información presentada en esta diapositiva. Para obtener más información, revise la diapositiva </a:t>
            </a:r>
            <a:r>
              <a:rPr lang="es-MX" sz="1200" b="1" i="1" kern="1200" dirty="0" smtClean="0">
                <a:solidFill>
                  <a:schemeClr val="tx1"/>
                </a:solidFill>
                <a:effectLst/>
                <a:latin typeface="+mn-lt"/>
                <a:ea typeface="+mn-ea"/>
                <a:cs typeface="+mn-cs"/>
              </a:rPr>
              <a:t>FDA: Extensión de las fechas de cumplimiento del agua</a:t>
            </a:r>
            <a:r>
              <a:rPr lang="es-MX"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MX" sz="1200" kern="1200" dirty="0" smtClean="0">
                <a:solidFill>
                  <a:schemeClr val="tx1"/>
                </a:solidFill>
                <a:effectLst/>
                <a:latin typeface="+mn-lt"/>
                <a:ea typeface="+mn-ea"/>
                <a:cs typeface="+mn-cs"/>
              </a:rPr>
              <a:t>Lo más importante es que los productores sean animados a seguir realizando análisis del agua con el fin de continuar ingresando al mercado y cumplir con los requisitos de compradores y auditorías. </a:t>
            </a:r>
          </a:p>
          <a:p>
            <a:pPr marL="171450" lvl="0" indent="-171450">
              <a:buFont typeface="Arial" panose="020B0604020202020204" pitchFamily="34" charset="0"/>
              <a:buChar char="•"/>
            </a:pPr>
            <a:r>
              <a:rPr lang="es-MX" sz="1200" kern="1200" dirty="0" smtClean="0">
                <a:solidFill>
                  <a:schemeClr val="tx1"/>
                </a:solidFill>
                <a:effectLst/>
                <a:latin typeface="+mn-lt"/>
                <a:ea typeface="+mn-ea"/>
                <a:cs typeface="+mn-cs"/>
              </a:rPr>
              <a:t>Los productores que no están analizando el agua, pero están interesados en comprender mejor la calidad del agua de su huerta tal vez deseen iniciar el análisis de la cuantificación de </a:t>
            </a:r>
            <a:r>
              <a:rPr lang="es-MX" sz="1200" i="1" kern="1200" dirty="0" smtClean="0">
                <a:solidFill>
                  <a:schemeClr val="tx1"/>
                </a:solidFill>
                <a:effectLst/>
                <a:latin typeface="+mn-lt"/>
                <a:ea typeface="+mn-ea"/>
                <a:cs typeface="+mn-cs"/>
              </a:rPr>
              <a:t>E. </a:t>
            </a:r>
            <a:r>
              <a:rPr lang="es-MX" sz="1200" i="1" kern="1200" dirty="0" err="1" smtClean="0">
                <a:solidFill>
                  <a:schemeClr val="tx1"/>
                </a:solidFill>
                <a:effectLst/>
                <a:latin typeface="+mn-lt"/>
                <a:ea typeface="+mn-ea"/>
                <a:cs typeface="+mn-cs"/>
              </a:rPr>
              <a:t>coli</a:t>
            </a:r>
            <a:r>
              <a:rPr lang="es-MX" sz="1200" kern="1200" dirty="0" smtClean="0">
                <a:solidFill>
                  <a:schemeClr val="tx1"/>
                </a:solidFill>
                <a:effectLst/>
                <a:latin typeface="+mn-lt"/>
                <a:ea typeface="+mn-ea"/>
                <a:cs typeface="+mn-cs"/>
              </a:rPr>
              <a:t> genérica. En fuentes de agua superficiales, una buena recomendación para productores que están iniciando el análisis, es realizarlo tres veces por temporada (una vez antes de que empiecen a usar el agua, y otras veces más durante temporadas que estén usando la fuente de agua). El objetivo es iniciar el proceso de comprensión de la calidad del agua y cómo puede cambiar conforme pasa el tiempo.</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MX" sz="1200" kern="1200" dirty="0" smtClean="0">
                <a:solidFill>
                  <a:schemeClr val="tx1"/>
                </a:solidFill>
                <a:effectLst/>
                <a:latin typeface="+mn-lt"/>
                <a:ea typeface="+mn-ea"/>
                <a:cs typeface="+mn-cs"/>
              </a:rPr>
              <a:t>Los productores deberían seguir Buenas Prácticas Agrícolas para proteger y mantener la calidad del agua. Es conveniente que los productores inspeccionen las fuentes de agua y sistemas de distribución para evaluar riesgos que podrían afectar la calidad del agua, por ejemplo, mediante el monitoreo de los terrenos aledaños a las fuentes de agua. Lo anterior podría incluir la evaluación de las actividades que puedan estar ocurriendo cuesta arriba que puedan afectar la calidad (ej., operaciones que permitan el acceso de animales a las fuentes de agua, como es el caso del ganado de pastoreo).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b="1" kern="1200" dirty="0" err="1" smtClean="0">
                <a:solidFill>
                  <a:schemeClr val="tx1"/>
                </a:solidFill>
                <a:effectLst/>
                <a:latin typeface="+mn-lt"/>
                <a:ea typeface="+mn-ea"/>
                <a:cs typeface="+mn-cs"/>
              </a:rPr>
              <a:t>Recurso</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adicional</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FSMA, Produce Safety Rule; Extension of Compliance Dates for Subpart E, 21 CFR 112 (2019), Comment/Response 9, page 9712. </a:t>
            </a:r>
            <a:r>
              <a:rPr lang="es-MX" sz="1200" kern="1200" dirty="0" smtClean="0">
                <a:solidFill>
                  <a:schemeClr val="tx1"/>
                </a:solidFill>
                <a:effectLst/>
                <a:latin typeface="+mn-lt"/>
                <a:ea typeface="+mn-ea"/>
                <a:cs typeface="+mn-cs"/>
              </a:rPr>
              <a:t>Disponible en https://www.govinfo.gov/content/pkg/FR-2019-03-18/pdf/2019-04652.pdf</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MX" sz="1200" kern="1200" dirty="0" smtClean="0">
                <a:solidFill>
                  <a:schemeClr val="tx1"/>
                </a:solidFill>
                <a:effectLst/>
                <a:latin typeface="+mn-lt"/>
                <a:ea typeface="+mn-ea"/>
                <a:cs typeface="+mn-cs"/>
              </a:rPr>
              <a:t>En respuesta al comentario 9, la FDA declara que: “Mientras tanto, las huertas deberían enfocar su atención a las buenas prácticas agrícolas para mantener y proteger la calidad de sus fuentes de agua. (Ver, p. ej., la “Guía de la FDA para minimizar peligros de inocuidad microbiana de los alimentos en frutas y hortalizas frescas” …). Las huertas que estén actualmente analizando el agua pueden optar por continuar con sus programas actuales de análisis, y las huertas que actualmente no estén analizando el agua pueden optar por dar inicio al análisis.”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8AD512-9C5B-46A1-BB75-766F8FFEE14A}" type="slidenum">
              <a:rPr lang="en-US" smtClean="0">
                <a:solidFill>
                  <a:prstClr val="black"/>
                </a:solidFill>
                <a:latin typeface="Calibri"/>
              </a:rPr>
              <a:pPr/>
              <a:t>4</a:t>
            </a:fld>
            <a:endParaRPr lang="en-US" dirty="0">
              <a:solidFill>
                <a:prstClr val="black"/>
              </a:solidFill>
              <a:latin typeface="Calibri"/>
            </a:endParaRPr>
          </a:p>
        </p:txBody>
      </p:sp>
    </p:spTree>
    <p:extLst>
      <p:ext uri="{BB962C8B-B14F-4D97-AF65-F5344CB8AC3E}">
        <p14:creationId xmlns:p14="http://schemas.microsoft.com/office/powerpoint/2010/main" val="2587093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dirty="0" err="1" smtClean="0"/>
              <a:t>Esta</a:t>
            </a:r>
            <a:r>
              <a:rPr lang="en-US" sz="1300" i="1" dirty="0" smtClean="0"/>
              <a:t> </a:t>
            </a:r>
            <a:r>
              <a:rPr lang="en-US" sz="1300" i="1" dirty="0" err="1" smtClean="0"/>
              <a:t>diapositiva</a:t>
            </a:r>
            <a:r>
              <a:rPr lang="en-US" sz="1300" i="1" dirty="0" smtClean="0"/>
              <a:t> </a:t>
            </a:r>
            <a:r>
              <a:rPr lang="en-US" sz="1300" i="1" dirty="0" err="1" smtClean="0"/>
              <a:t>es</a:t>
            </a:r>
            <a:r>
              <a:rPr lang="en-US" sz="1300" i="1" dirty="0" smtClean="0"/>
              <a:t> </a:t>
            </a:r>
            <a:r>
              <a:rPr lang="en-US" sz="1300" i="1" dirty="0" err="1" smtClean="0"/>
              <a:t>opcional</a:t>
            </a:r>
            <a:r>
              <a:rPr lang="en-US" sz="1300" i="1" dirty="0" smtClean="0"/>
              <a:t>. </a:t>
            </a:r>
          </a:p>
          <a:p>
            <a:r>
              <a:rPr lang="es-MX" sz="1300" i="1" dirty="0" smtClean="0"/>
              <a:t>*PAF: Productos Agrícolas</a:t>
            </a:r>
            <a:r>
              <a:rPr lang="es-MX" sz="1300" i="1" baseline="0" dirty="0" smtClean="0"/>
              <a:t> Frescos</a:t>
            </a:r>
            <a:endParaRPr lang="en-US" sz="1300" i="1" dirty="0"/>
          </a:p>
          <a:p>
            <a:pPr defTabSz="966612">
              <a:defRPr/>
            </a:pPr>
            <a:r>
              <a:rPr lang="en-US" b="1" dirty="0" smtClean="0"/>
              <a:t>Nota: </a:t>
            </a:r>
            <a:r>
              <a:rPr lang="en-US" dirty="0" smtClean="0"/>
              <a:t>Para </a:t>
            </a:r>
            <a:r>
              <a:rPr lang="en-US" dirty="0" err="1" smtClean="0"/>
              <a:t>usarse</a:t>
            </a:r>
            <a:r>
              <a:rPr lang="en-US" dirty="0" smtClean="0"/>
              <a:t> </a:t>
            </a:r>
            <a:r>
              <a:rPr lang="en-US" dirty="0" err="1" smtClean="0"/>
              <a:t>seg</a:t>
            </a:r>
            <a:r>
              <a:rPr lang="es-MX" dirty="0" err="1" smtClean="0"/>
              <a:t>ún</a:t>
            </a:r>
            <a:r>
              <a:rPr lang="es-MX" baseline="0" dirty="0" smtClean="0"/>
              <a:t> sea necesario en el </a:t>
            </a:r>
            <a:r>
              <a:rPr lang="en-US" dirty="0" err="1" smtClean="0"/>
              <a:t>Módulo</a:t>
            </a:r>
            <a:r>
              <a:rPr lang="en-US" dirty="0" smtClean="0"/>
              <a:t> 5.1, </a:t>
            </a:r>
            <a:r>
              <a:rPr lang="en-US" dirty="0" err="1" smtClean="0"/>
              <a:t>después</a:t>
            </a:r>
            <a:r>
              <a:rPr lang="en-US" dirty="0" smtClean="0"/>
              <a:t> de la </a:t>
            </a:r>
            <a:r>
              <a:rPr lang="en-US" dirty="0" err="1" smtClean="0"/>
              <a:t>diapositiva</a:t>
            </a:r>
            <a:r>
              <a:rPr lang="en-US" baseline="0" dirty="0" smtClean="0"/>
              <a:t> </a:t>
            </a:r>
            <a:r>
              <a:rPr lang="en-US" dirty="0" err="1" smtClean="0"/>
              <a:t>titulada</a:t>
            </a:r>
            <a:r>
              <a:rPr lang="en-US" dirty="0" smtClean="0"/>
              <a:t> </a:t>
            </a:r>
            <a:r>
              <a:rPr lang="en-US" i="1" dirty="0" err="1" smtClean="0"/>
              <a:t>Perfil</a:t>
            </a:r>
            <a:r>
              <a:rPr lang="en-US" i="1" baseline="0" dirty="0" smtClean="0"/>
              <a:t> de la </a:t>
            </a:r>
            <a:r>
              <a:rPr lang="en-US" i="1" baseline="0" dirty="0" err="1" smtClean="0"/>
              <a:t>calidad</a:t>
            </a:r>
            <a:r>
              <a:rPr lang="en-US" i="1" baseline="0" dirty="0" smtClean="0"/>
              <a:t> </a:t>
            </a:r>
            <a:r>
              <a:rPr lang="en-US" i="1" baseline="0" dirty="0" err="1" smtClean="0"/>
              <a:t>microbiológica</a:t>
            </a:r>
            <a:r>
              <a:rPr lang="en-US" i="1" baseline="0" dirty="0" smtClean="0"/>
              <a:t> del </a:t>
            </a:r>
            <a:r>
              <a:rPr lang="en-US" i="1" baseline="0" dirty="0" err="1" smtClean="0"/>
              <a:t>agua</a:t>
            </a:r>
            <a:r>
              <a:rPr lang="en-US" i="1" baseline="0" dirty="0" smtClean="0"/>
              <a:t>: </a:t>
            </a:r>
            <a:r>
              <a:rPr lang="en-US" i="1" baseline="0" dirty="0" err="1" smtClean="0"/>
              <a:t>inspección</a:t>
            </a:r>
            <a:r>
              <a:rPr lang="en-US" i="1" baseline="0" dirty="0" smtClean="0"/>
              <a:t> de las </a:t>
            </a:r>
            <a:r>
              <a:rPr lang="en-US" i="1" baseline="0" dirty="0" err="1" smtClean="0"/>
              <a:t>fuentes</a:t>
            </a:r>
            <a:r>
              <a:rPr lang="en-US" i="1" baseline="0" dirty="0" smtClean="0"/>
              <a:t> de </a:t>
            </a:r>
            <a:r>
              <a:rPr lang="en-US" i="1" baseline="0" dirty="0" err="1" smtClean="0"/>
              <a:t>agua</a:t>
            </a:r>
            <a:r>
              <a:rPr lang="en-US" i="1" baseline="0" dirty="0" smtClean="0"/>
              <a:t> superficial.</a:t>
            </a:r>
          </a:p>
          <a:p>
            <a:endParaRPr lang="en-US" sz="1300" dirty="0"/>
          </a:p>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err="1" smtClean="0"/>
              <a:t>Calendario</a:t>
            </a:r>
            <a:r>
              <a:rPr lang="en-US" sz="1300" dirty="0" smtClean="0"/>
              <a:t> de </a:t>
            </a:r>
            <a:r>
              <a:rPr lang="en-US" sz="1300" dirty="0" err="1" smtClean="0"/>
              <a:t>actividades</a:t>
            </a:r>
            <a:r>
              <a:rPr lang="en-US" sz="1300" dirty="0" smtClean="0"/>
              <a:t> </a:t>
            </a:r>
            <a:r>
              <a:rPr lang="en-US" sz="1300" dirty="0" err="1" smtClean="0"/>
              <a:t>consistente</a:t>
            </a:r>
            <a:r>
              <a:rPr lang="en-US" sz="1300" dirty="0" smtClean="0"/>
              <a:t> con las </a:t>
            </a:r>
            <a:r>
              <a:rPr lang="en-US" sz="1300" dirty="0" err="1" smtClean="0"/>
              <a:t>fechas</a:t>
            </a:r>
            <a:r>
              <a:rPr lang="en-US" sz="1300" dirty="0" smtClean="0"/>
              <a:t> de </a:t>
            </a:r>
            <a:r>
              <a:rPr lang="en-US" sz="1300" dirty="0" err="1" smtClean="0"/>
              <a:t>cumplimiento</a:t>
            </a:r>
            <a:r>
              <a:rPr lang="en-US" sz="1300" dirty="0" smtClean="0"/>
              <a:t>,</a:t>
            </a:r>
            <a:r>
              <a:rPr lang="en-US" sz="1300" baseline="0" dirty="0" smtClean="0"/>
              <a:t> </a:t>
            </a:r>
            <a:r>
              <a:rPr lang="en-US" sz="1300" baseline="0" dirty="0" err="1" smtClean="0"/>
              <a:t>según</a:t>
            </a:r>
            <a:r>
              <a:rPr lang="en-US" sz="1300" baseline="0" dirty="0" smtClean="0"/>
              <a:t> se describe </a:t>
            </a:r>
            <a:r>
              <a:rPr lang="en-US" sz="1300" baseline="0" dirty="0" err="1" smtClean="0"/>
              <a:t>en</a:t>
            </a:r>
            <a:r>
              <a:rPr lang="en-US" sz="1300" baseline="0" dirty="0" smtClean="0"/>
              <a:t> el </a:t>
            </a:r>
            <a:r>
              <a:rPr lang="en-US" sz="1300" baseline="0" dirty="0" err="1" smtClean="0"/>
              <a:t>comentario</a:t>
            </a:r>
            <a:r>
              <a:rPr lang="en-US" sz="1300" baseline="0" dirty="0" smtClean="0"/>
              <a:t> 6 de la Norma final </a:t>
            </a:r>
            <a:r>
              <a:rPr lang="en-US" sz="1400" i="1" baseline="0" dirty="0" err="1" smtClean="0"/>
              <a:t>Estándares</a:t>
            </a:r>
            <a:r>
              <a:rPr lang="en-US" sz="1400" i="1" baseline="0" dirty="0" smtClean="0"/>
              <a:t> para la </a:t>
            </a:r>
            <a:r>
              <a:rPr lang="en-US" sz="1400" i="1" baseline="0" dirty="0" err="1" smtClean="0"/>
              <a:t>producción</a:t>
            </a:r>
            <a:r>
              <a:rPr lang="en-US" sz="1400" i="1" baseline="0" dirty="0" smtClean="0"/>
              <a:t>, </a:t>
            </a:r>
            <a:r>
              <a:rPr lang="en-US" sz="1400" i="1" baseline="0" dirty="0" err="1" smtClean="0"/>
              <a:t>cosecha</a:t>
            </a:r>
            <a:r>
              <a:rPr lang="en-US" sz="1400" i="1" baseline="0" dirty="0" smtClean="0"/>
              <a:t>, </a:t>
            </a:r>
            <a:r>
              <a:rPr lang="en-US" sz="1400" i="1" baseline="0" dirty="0" err="1" smtClean="0"/>
              <a:t>empaque</a:t>
            </a:r>
            <a:r>
              <a:rPr lang="en-US" sz="1400" i="1" baseline="0" dirty="0" smtClean="0"/>
              <a:t> y </a:t>
            </a:r>
            <a:r>
              <a:rPr lang="en-US" sz="1400" i="1" baseline="0" dirty="0" err="1" smtClean="0"/>
              <a:t>almacenamiento</a:t>
            </a:r>
            <a:r>
              <a:rPr lang="en-US" sz="1400" i="1" baseline="0" dirty="0" smtClean="0"/>
              <a:t> de </a:t>
            </a:r>
            <a:r>
              <a:rPr lang="en-US" sz="1400" i="1" baseline="0" dirty="0" err="1" smtClean="0"/>
              <a:t>productos</a:t>
            </a:r>
            <a:r>
              <a:rPr lang="en-US" sz="1400" i="1" baseline="0" dirty="0" smtClean="0"/>
              <a:t> </a:t>
            </a:r>
            <a:r>
              <a:rPr lang="en-US" sz="1400" i="1" baseline="0" dirty="0" err="1" smtClean="0"/>
              <a:t>agrícolas</a:t>
            </a:r>
            <a:r>
              <a:rPr lang="en-US" sz="1400" i="1" baseline="0" dirty="0" smtClean="0"/>
              <a:t> frescos </a:t>
            </a:r>
            <a:r>
              <a:rPr lang="en-US" sz="1400" i="1" baseline="0" dirty="0" err="1" smtClean="0"/>
              <a:t>destinados</a:t>
            </a:r>
            <a:r>
              <a:rPr lang="en-US" sz="1400" i="1" baseline="0" dirty="0" smtClean="0"/>
              <a:t> al </a:t>
            </a:r>
            <a:r>
              <a:rPr lang="en-US" sz="1400" i="1" baseline="0" dirty="0" err="1" smtClean="0"/>
              <a:t>consumo</a:t>
            </a:r>
            <a:r>
              <a:rPr lang="en-US" sz="1400" i="1" baseline="0" dirty="0" smtClean="0"/>
              <a:t> </a:t>
            </a:r>
            <a:r>
              <a:rPr lang="en-US" sz="1400" i="1" baseline="0" dirty="0" err="1" smtClean="0"/>
              <a:t>humano</a:t>
            </a:r>
            <a:r>
              <a:rPr lang="en-US" sz="1400" i="1" baseline="0" dirty="0" smtClean="0"/>
              <a:t>; </a:t>
            </a:r>
            <a:r>
              <a:rPr lang="en-US" sz="1400" i="1" baseline="0" dirty="0" err="1" smtClean="0"/>
              <a:t>Extensión</a:t>
            </a:r>
            <a:r>
              <a:rPr lang="en-US" sz="1400" i="1" baseline="0" dirty="0" smtClean="0"/>
              <a:t> de las </a:t>
            </a:r>
            <a:r>
              <a:rPr lang="en-US" sz="1400" i="1" baseline="0" dirty="0" err="1" smtClean="0"/>
              <a:t>fechas</a:t>
            </a:r>
            <a:r>
              <a:rPr lang="en-US" sz="1400" i="1" baseline="0" dirty="0" smtClean="0"/>
              <a:t> de </a:t>
            </a:r>
            <a:r>
              <a:rPr lang="en-US" sz="1400" i="1" baseline="0" dirty="0" err="1" smtClean="0"/>
              <a:t>cumplimiento</a:t>
            </a:r>
            <a:r>
              <a:rPr lang="en-US" sz="1400" i="1" baseline="0" dirty="0" smtClean="0"/>
              <a:t> de la </a:t>
            </a:r>
            <a:r>
              <a:rPr lang="en-US" sz="1400" i="1" baseline="0" dirty="0" err="1" smtClean="0"/>
              <a:t>Subparte</a:t>
            </a:r>
            <a:r>
              <a:rPr lang="en-US" sz="1400" i="1" baseline="0" dirty="0" smtClean="0"/>
              <a:t> E.</a:t>
            </a:r>
          </a:p>
          <a:p>
            <a:pPr marL="664546" lvl="1" indent="-181240">
              <a:buFont typeface="Arial" panose="020B0604020202020204" pitchFamily="34" charset="0"/>
              <a:buChar char="•"/>
            </a:pPr>
            <a:r>
              <a:rPr lang="en-US" sz="1300" dirty="0" err="1" smtClean="0"/>
              <a:t>Publicado</a:t>
            </a:r>
            <a:r>
              <a:rPr lang="en-US" sz="1300" baseline="0" dirty="0" smtClean="0"/>
              <a:t> </a:t>
            </a:r>
            <a:r>
              <a:rPr lang="en-US" sz="1300" baseline="0" dirty="0" err="1" smtClean="0"/>
              <a:t>en</a:t>
            </a:r>
            <a:r>
              <a:rPr lang="en-US" sz="1300" baseline="0" dirty="0" smtClean="0"/>
              <a:t> el </a:t>
            </a:r>
            <a:r>
              <a:rPr lang="en-US" sz="1300" baseline="0" dirty="0" err="1" smtClean="0"/>
              <a:t>Registro</a:t>
            </a:r>
            <a:r>
              <a:rPr lang="en-US" sz="1300" baseline="0" dirty="0" smtClean="0"/>
              <a:t> Federal el 18 de </a:t>
            </a:r>
            <a:r>
              <a:rPr lang="en-US" sz="1300" baseline="0" dirty="0" err="1" smtClean="0"/>
              <a:t>marzo</a:t>
            </a:r>
            <a:r>
              <a:rPr lang="en-US" sz="1300" baseline="0" dirty="0" smtClean="0"/>
              <a:t> de 2019. </a:t>
            </a:r>
            <a:endParaRPr lang="en-US" dirty="0"/>
          </a:p>
          <a:p>
            <a:pPr marL="664546" lvl="1" indent="-181240">
              <a:buFont typeface="Arial" panose="020B0604020202020204" pitchFamily="34" charset="0"/>
              <a:buChar char="•"/>
            </a:pPr>
            <a:r>
              <a:rPr lang="en-US" sz="1300" dirty="0" smtClean="0"/>
              <a:t>Los </a:t>
            </a:r>
            <a:r>
              <a:rPr lang="en-US" sz="1300" dirty="0" err="1" smtClean="0"/>
              <a:t>requisitos</a:t>
            </a:r>
            <a:r>
              <a:rPr lang="en-US" sz="1300" baseline="0" dirty="0" smtClean="0"/>
              <a:t> para </a:t>
            </a:r>
            <a:r>
              <a:rPr lang="en-US" sz="1300" baseline="0" dirty="0" err="1" smtClean="0"/>
              <a:t>realizar</a:t>
            </a:r>
            <a:r>
              <a:rPr lang="en-US" sz="1300" baseline="0" dirty="0" smtClean="0"/>
              <a:t> el </a:t>
            </a:r>
            <a:r>
              <a:rPr lang="en-US" sz="1300" baseline="0" dirty="0" err="1" smtClean="0"/>
              <a:t>Perfil</a:t>
            </a:r>
            <a:r>
              <a:rPr lang="en-US" sz="1300" baseline="0" dirty="0" smtClean="0"/>
              <a:t> de la </a:t>
            </a:r>
            <a:r>
              <a:rPr lang="en-US" sz="1300" baseline="0" dirty="0" err="1" smtClean="0"/>
              <a:t>Calidad</a:t>
            </a:r>
            <a:r>
              <a:rPr lang="en-US" sz="1300" baseline="0" dirty="0" smtClean="0"/>
              <a:t> </a:t>
            </a:r>
            <a:r>
              <a:rPr lang="en-US" sz="1300" baseline="0" dirty="0" err="1" smtClean="0"/>
              <a:t>Microbiológica</a:t>
            </a:r>
            <a:r>
              <a:rPr lang="en-US" sz="1300" baseline="0" dirty="0" smtClean="0"/>
              <a:t> del Agua </a:t>
            </a:r>
            <a:r>
              <a:rPr lang="en-US" sz="1300" baseline="0" dirty="0" err="1" smtClean="0"/>
              <a:t>podrían</a:t>
            </a:r>
            <a:r>
              <a:rPr lang="en-US" sz="1300" baseline="0" dirty="0" smtClean="0"/>
              <a:t> </a:t>
            </a:r>
            <a:r>
              <a:rPr lang="en-US" sz="1300" baseline="0" dirty="0" err="1" smtClean="0"/>
              <a:t>cambiar</a:t>
            </a:r>
            <a:r>
              <a:rPr lang="en-US" sz="1300" baseline="0" dirty="0" smtClean="0"/>
              <a:t> antes de que </a:t>
            </a:r>
            <a:r>
              <a:rPr lang="en-US" sz="1300" baseline="0" dirty="0" err="1" smtClean="0"/>
              <a:t>llegue</a:t>
            </a:r>
            <a:r>
              <a:rPr lang="en-US" sz="1300" baseline="0" dirty="0" smtClean="0"/>
              <a:t> la </a:t>
            </a:r>
            <a:r>
              <a:rPr lang="en-US" sz="1300" baseline="0" dirty="0" err="1" smtClean="0"/>
              <a:t>fecha</a:t>
            </a:r>
            <a:r>
              <a:rPr lang="en-US" sz="1300" baseline="0" dirty="0" smtClean="0"/>
              <a:t> de </a:t>
            </a:r>
            <a:r>
              <a:rPr lang="en-US" sz="1300" baseline="0" dirty="0" err="1" smtClean="0"/>
              <a:t>cumplimiento</a:t>
            </a:r>
            <a:r>
              <a:rPr lang="en-US" sz="1300" baseline="0" dirty="0" smtClean="0"/>
              <a:t>, lo </a:t>
            </a:r>
            <a:r>
              <a:rPr lang="en-US" sz="1300" baseline="0" dirty="0" err="1" smtClean="0"/>
              <a:t>cual</a:t>
            </a:r>
            <a:r>
              <a:rPr lang="en-US" sz="1300" baseline="0" dirty="0" smtClean="0"/>
              <a:t> </a:t>
            </a:r>
            <a:r>
              <a:rPr lang="en-US" sz="1300" baseline="0" dirty="0" err="1" smtClean="0"/>
              <a:t>puede</a:t>
            </a:r>
            <a:r>
              <a:rPr lang="en-US" sz="1300" baseline="0" dirty="0" smtClean="0"/>
              <a:t> </a:t>
            </a:r>
            <a:r>
              <a:rPr lang="en-US" sz="1300" baseline="0" dirty="0" err="1" smtClean="0"/>
              <a:t>cambiar</a:t>
            </a:r>
            <a:r>
              <a:rPr lang="en-US" sz="1300" baseline="0" dirty="0" smtClean="0"/>
              <a:t> </a:t>
            </a:r>
            <a:r>
              <a:rPr lang="en-US" sz="1300" baseline="0" dirty="0" err="1" smtClean="0"/>
              <a:t>los</a:t>
            </a:r>
            <a:r>
              <a:rPr lang="en-US" sz="1300" baseline="0" dirty="0" smtClean="0"/>
              <a:t> </a:t>
            </a:r>
            <a:r>
              <a:rPr lang="en-US" sz="1300" baseline="0" dirty="0" err="1" smtClean="0"/>
              <a:t>requisitos</a:t>
            </a:r>
            <a:r>
              <a:rPr lang="en-US" sz="1300" baseline="0" dirty="0" smtClean="0"/>
              <a:t> </a:t>
            </a:r>
            <a:r>
              <a:rPr lang="en-US" sz="1300" baseline="0" dirty="0" err="1" smtClean="0"/>
              <a:t>descritos</a:t>
            </a:r>
            <a:r>
              <a:rPr lang="en-US" sz="1300" baseline="0" dirty="0" smtClean="0"/>
              <a:t> </a:t>
            </a:r>
            <a:r>
              <a:rPr lang="en-US" sz="1300" baseline="0" dirty="0" err="1" smtClean="0"/>
              <a:t>en</a:t>
            </a:r>
            <a:r>
              <a:rPr lang="en-US" sz="1300" baseline="0" dirty="0" smtClean="0"/>
              <a:t> </a:t>
            </a:r>
            <a:r>
              <a:rPr lang="en-US" sz="1300" baseline="0" dirty="0" err="1" smtClean="0"/>
              <a:t>esta</a:t>
            </a:r>
            <a:r>
              <a:rPr lang="en-US" sz="1300" baseline="0" dirty="0" smtClean="0"/>
              <a:t> </a:t>
            </a:r>
            <a:r>
              <a:rPr lang="en-US" sz="1300" baseline="0" dirty="0" err="1" smtClean="0"/>
              <a:t>tabla</a:t>
            </a:r>
            <a:r>
              <a:rPr lang="en-US" sz="1300" baseline="0" dirty="0" smtClean="0"/>
              <a:t>. </a:t>
            </a:r>
            <a:r>
              <a:rPr lang="en-US" dirty="0" smtClean="0"/>
              <a:t> </a:t>
            </a:r>
          </a:p>
          <a:p>
            <a:pPr marL="664546" lvl="1" indent="-181240">
              <a:buFont typeface="Arial" panose="020B0604020202020204" pitchFamily="34" charset="0"/>
              <a:buChar char="•"/>
            </a:pPr>
            <a:r>
              <a:rPr lang="en-US" dirty="0" err="1" smtClean="0"/>
              <a:t>Recordatorio</a:t>
            </a:r>
            <a:r>
              <a:rPr lang="en-US" dirty="0" smtClean="0"/>
              <a:t> </a:t>
            </a:r>
            <a:r>
              <a:rPr lang="en-US" baseline="0" dirty="0" smtClean="0"/>
              <a:t>de que las </a:t>
            </a:r>
            <a:r>
              <a:rPr lang="en-US" baseline="0" dirty="0" err="1" smtClean="0"/>
              <a:t>huertas</a:t>
            </a:r>
            <a:r>
              <a:rPr lang="en-US" baseline="0" dirty="0" smtClean="0"/>
              <a:t> con </a:t>
            </a:r>
            <a:r>
              <a:rPr lang="en-US" baseline="0" dirty="0" err="1" smtClean="0"/>
              <a:t>ventas</a:t>
            </a:r>
            <a:r>
              <a:rPr lang="en-US" baseline="0" dirty="0" smtClean="0"/>
              <a:t> </a:t>
            </a:r>
            <a:r>
              <a:rPr lang="en-US" baseline="0" dirty="0" err="1" smtClean="0"/>
              <a:t>menores</a:t>
            </a:r>
            <a:r>
              <a:rPr lang="en-US" baseline="0" dirty="0" smtClean="0"/>
              <a:t> a $25 mil </a:t>
            </a:r>
            <a:r>
              <a:rPr lang="en-US" baseline="0" dirty="0" err="1" smtClean="0"/>
              <a:t>en</a:t>
            </a:r>
            <a:r>
              <a:rPr lang="en-US" baseline="0" dirty="0" smtClean="0"/>
              <a:t> </a:t>
            </a:r>
            <a:r>
              <a:rPr lang="en-US" baseline="0" dirty="0" err="1" smtClean="0"/>
              <a:t>productos</a:t>
            </a:r>
            <a:r>
              <a:rPr lang="en-US" baseline="0" dirty="0" smtClean="0"/>
              <a:t> </a:t>
            </a:r>
            <a:r>
              <a:rPr lang="en-US" baseline="0" dirty="0" err="1" smtClean="0"/>
              <a:t>agr</a:t>
            </a:r>
            <a:r>
              <a:rPr lang="es-MX" baseline="0" dirty="0" err="1" smtClean="0"/>
              <a:t>ícolas</a:t>
            </a:r>
            <a:r>
              <a:rPr lang="es-MX" baseline="0" dirty="0" smtClean="0"/>
              <a:t> frescos (ajustadas a la inflación) están excluidas de la Norma de inocuidad de los productos agrícolas frescos y por lo tanto no tienen que muestrear para cumplir con la Norma. </a:t>
            </a:r>
            <a:r>
              <a:rPr lang="en-US" dirty="0" smtClean="0"/>
              <a:t> </a:t>
            </a:r>
          </a:p>
          <a:p>
            <a:pPr marL="664546" lvl="1" indent="-181240">
              <a:buFont typeface="Arial" panose="020B0604020202020204" pitchFamily="34" charset="0"/>
              <a:buChar char="•"/>
            </a:pPr>
            <a:endParaRPr lang="en-US" dirty="0"/>
          </a:p>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La </a:t>
            </a:r>
            <a:r>
              <a:rPr lang="en-US" dirty="0" err="1" smtClean="0"/>
              <a:t>fecha</a:t>
            </a:r>
            <a:r>
              <a:rPr lang="en-US" dirty="0" smtClean="0"/>
              <a:t> de </a:t>
            </a:r>
            <a:r>
              <a:rPr lang="en-US" dirty="0" err="1" smtClean="0"/>
              <a:t>cumplimiento</a:t>
            </a:r>
            <a:r>
              <a:rPr lang="en-US" dirty="0" smtClean="0"/>
              <a:t> </a:t>
            </a:r>
            <a:r>
              <a:rPr lang="en-US" dirty="0" err="1" smtClean="0"/>
              <a:t>es</a:t>
            </a:r>
            <a:r>
              <a:rPr lang="en-US" dirty="0" smtClean="0"/>
              <a:t> el 26 de </a:t>
            </a:r>
            <a:r>
              <a:rPr lang="en-US" dirty="0" err="1" smtClean="0"/>
              <a:t>enero</a:t>
            </a:r>
            <a:r>
              <a:rPr lang="en-US" dirty="0" smtClean="0"/>
              <a:t> de 2022</a:t>
            </a:r>
            <a:r>
              <a:rPr lang="en-US" dirty="0"/>
              <a:t>. </a:t>
            </a:r>
            <a:r>
              <a:rPr lang="en-US" dirty="0" smtClean="0"/>
              <a:t>La</a:t>
            </a:r>
            <a:r>
              <a:rPr lang="en-US" baseline="0" dirty="0" smtClean="0"/>
              <a:t> </a:t>
            </a:r>
            <a:r>
              <a:rPr lang="en-US" baseline="0" dirty="0" err="1" smtClean="0"/>
              <a:t>respuesta</a:t>
            </a:r>
            <a:r>
              <a:rPr lang="en-US" baseline="0" dirty="0" smtClean="0"/>
              <a:t> al </a:t>
            </a:r>
            <a:r>
              <a:rPr lang="en-US" baseline="0" dirty="0" err="1" smtClean="0"/>
              <a:t>comentario</a:t>
            </a:r>
            <a:r>
              <a:rPr lang="en-US" baseline="0" dirty="0" smtClean="0"/>
              <a:t> 6 dice: </a:t>
            </a:r>
            <a:r>
              <a:rPr lang="en-US" dirty="0" smtClean="0"/>
              <a:t>“Las </a:t>
            </a:r>
            <a:r>
              <a:rPr lang="en-US" dirty="0" err="1" smtClean="0"/>
              <a:t>huertas</a:t>
            </a:r>
            <a:r>
              <a:rPr lang="en-US" dirty="0" smtClean="0"/>
              <a:t> no </a:t>
            </a:r>
            <a:r>
              <a:rPr lang="en-US" dirty="0" err="1" smtClean="0"/>
              <a:t>tienen</a:t>
            </a:r>
            <a:r>
              <a:rPr lang="en-US" dirty="0" smtClean="0"/>
              <a:t> que </a:t>
            </a:r>
            <a:r>
              <a:rPr lang="es-MX" baseline="0" dirty="0" smtClean="0"/>
              <a:t>haber completado un Perfil de la Calidad Microbiológica del Agua a la fecha de cumplimiento que les corresponde. </a:t>
            </a:r>
            <a:r>
              <a:rPr lang="en-US" sz="1200" dirty="0" smtClean="0"/>
              <a:t>El </a:t>
            </a:r>
            <a:r>
              <a:rPr lang="en-US" sz="1200" dirty="0" err="1" smtClean="0"/>
              <a:t>significado</a:t>
            </a:r>
            <a:r>
              <a:rPr lang="en-US" sz="1200" dirty="0" smtClean="0"/>
              <a:t> de </a:t>
            </a:r>
            <a:r>
              <a:rPr lang="en-US" sz="1200" dirty="0" err="1" smtClean="0"/>
              <a:t>fecha</a:t>
            </a:r>
            <a:r>
              <a:rPr lang="en-US" sz="1200" dirty="0" smtClean="0"/>
              <a:t> de </a:t>
            </a:r>
            <a:r>
              <a:rPr lang="en-US" sz="1200" dirty="0" err="1" smtClean="0"/>
              <a:t>cumplimiento</a:t>
            </a:r>
            <a:r>
              <a:rPr lang="en-US" sz="1200" dirty="0" smtClean="0"/>
              <a:t> para</a:t>
            </a:r>
            <a:r>
              <a:rPr lang="en-US" sz="1200" baseline="0" dirty="0" smtClean="0"/>
              <a:t> </a:t>
            </a:r>
            <a:r>
              <a:rPr lang="en-US" sz="1200" baseline="0" dirty="0" err="1" smtClean="0"/>
              <a:t>una</a:t>
            </a:r>
            <a:r>
              <a:rPr lang="en-US" sz="1200" baseline="0" dirty="0" smtClean="0"/>
              <a:t> </a:t>
            </a:r>
            <a:r>
              <a:rPr lang="en-US" sz="1200" baseline="0" dirty="0" err="1" smtClean="0"/>
              <a:t>huerta</a:t>
            </a:r>
            <a:r>
              <a:rPr lang="en-US" sz="1200" baseline="0" dirty="0" smtClean="0"/>
              <a:t> </a:t>
            </a:r>
            <a:r>
              <a:rPr lang="en-US" sz="1200" baseline="0" dirty="0" err="1" smtClean="0"/>
              <a:t>es</a:t>
            </a:r>
            <a:r>
              <a:rPr lang="en-US" sz="1200" baseline="0" dirty="0" smtClean="0"/>
              <a:t> la </a:t>
            </a:r>
            <a:r>
              <a:rPr lang="en-US" sz="1200" baseline="0" dirty="0" err="1" smtClean="0"/>
              <a:t>fecha</a:t>
            </a:r>
            <a:r>
              <a:rPr lang="en-US" sz="1200" baseline="0" dirty="0" smtClean="0"/>
              <a:t> </a:t>
            </a:r>
            <a:r>
              <a:rPr lang="en-US" sz="1200" baseline="0" dirty="0" err="1" smtClean="0"/>
              <a:t>en</a:t>
            </a:r>
            <a:r>
              <a:rPr lang="en-US" sz="1200" baseline="0" dirty="0" smtClean="0"/>
              <a:t> la </a:t>
            </a:r>
            <a:r>
              <a:rPr lang="en-US" sz="1200" baseline="0" dirty="0" err="1" smtClean="0"/>
              <a:t>cual</a:t>
            </a:r>
            <a:r>
              <a:rPr lang="en-US" sz="1200" baseline="0" dirty="0" smtClean="0"/>
              <a:t> la </a:t>
            </a:r>
            <a:r>
              <a:rPr lang="en-US" sz="1200" baseline="0" dirty="0" err="1" smtClean="0"/>
              <a:t>huerta</a:t>
            </a:r>
            <a:r>
              <a:rPr lang="en-US" sz="1200" baseline="0" dirty="0" smtClean="0"/>
              <a:t> </a:t>
            </a:r>
            <a:r>
              <a:rPr lang="en-US" sz="1200" baseline="0" dirty="0" err="1" smtClean="0"/>
              <a:t>tiene</a:t>
            </a:r>
            <a:r>
              <a:rPr lang="en-US" sz="1200" baseline="0" dirty="0" smtClean="0"/>
              <a:t> que </a:t>
            </a:r>
            <a:r>
              <a:rPr lang="en-US" sz="1200" baseline="0" dirty="0" err="1" smtClean="0"/>
              <a:t>iniciar</a:t>
            </a:r>
            <a:r>
              <a:rPr lang="en-US" sz="1200" baseline="0" dirty="0" smtClean="0"/>
              <a:t> la </a:t>
            </a:r>
            <a:r>
              <a:rPr lang="en-US" sz="1200" baseline="0" dirty="0" err="1" smtClean="0"/>
              <a:t>toma</a:t>
            </a:r>
            <a:r>
              <a:rPr lang="en-US" sz="1200" baseline="0" dirty="0" smtClean="0"/>
              <a:t> de </a:t>
            </a:r>
            <a:r>
              <a:rPr lang="en-US" sz="1200" baseline="0" dirty="0" err="1" smtClean="0"/>
              <a:t>muestras</a:t>
            </a:r>
            <a:r>
              <a:rPr lang="en-US" sz="1200" baseline="0" dirty="0" smtClean="0"/>
              <a:t> para el </a:t>
            </a:r>
            <a:r>
              <a:rPr lang="en-US" sz="1200" baseline="0" dirty="0" err="1" smtClean="0"/>
              <a:t>sondeo</a:t>
            </a:r>
            <a:r>
              <a:rPr lang="en-US" sz="1200" baseline="0" dirty="0" smtClean="0"/>
              <a:t> </a:t>
            </a:r>
            <a:r>
              <a:rPr lang="en-US" sz="1200" baseline="0" dirty="0" err="1" smtClean="0"/>
              <a:t>inicial</a:t>
            </a:r>
            <a:r>
              <a:rPr lang="en-US" sz="1200" baseline="0" dirty="0" smtClean="0"/>
              <a:t> de la </a:t>
            </a:r>
            <a:r>
              <a:rPr lang="en-US" sz="1200" baseline="0" dirty="0" err="1" smtClean="0"/>
              <a:t>fuente</a:t>
            </a:r>
            <a:r>
              <a:rPr lang="en-US" sz="1200" baseline="0" dirty="0" smtClean="0"/>
              <a:t> de </a:t>
            </a:r>
            <a:r>
              <a:rPr lang="en-US" sz="1200" baseline="0" dirty="0" err="1" smtClean="0"/>
              <a:t>agua</a:t>
            </a:r>
            <a:r>
              <a:rPr lang="en-US" sz="1200" baseline="0" dirty="0" smtClean="0"/>
              <a:t>, el </a:t>
            </a:r>
            <a:r>
              <a:rPr lang="en-US" sz="1200" baseline="0" dirty="0" err="1" smtClean="0"/>
              <a:t>cual</a:t>
            </a:r>
            <a:r>
              <a:rPr lang="en-US" sz="1200" baseline="0" dirty="0" smtClean="0"/>
              <a:t> </a:t>
            </a:r>
            <a:r>
              <a:rPr lang="en-US" sz="1200" baseline="0" dirty="0" err="1" smtClean="0"/>
              <a:t>eventualmente</a:t>
            </a:r>
            <a:r>
              <a:rPr lang="en-US" sz="1200" baseline="0" dirty="0" smtClean="0"/>
              <a:t> </a:t>
            </a:r>
            <a:r>
              <a:rPr lang="en-US" sz="1200" baseline="0" dirty="0" err="1" smtClean="0"/>
              <a:t>dar</a:t>
            </a:r>
            <a:r>
              <a:rPr lang="es-MX" sz="1200" baseline="0" dirty="0" smtClean="0"/>
              <a:t>á lugar al Perfil de la Calidad Microbiológica del Agua.</a:t>
            </a:r>
            <a:r>
              <a:rPr lang="en-US" dirty="0" smtClean="0"/>
              <a:t>" La </a:t>
            </a:r>
            <a:r>
              <a:rPr lang="en-US" dirty="0" err="1" smtClean="0"/>
              <a:t>norma</a:t>
            </a:r>
            <a:r>
              <a:rPr lang="en-US" dirty="0" smtClean="0"/>
              <a:t> </a:t>
            </a:r>
            <a:r>
              <a:rPr lang="en-US" dirty="0" err="1" smtClean="0"/>
              <a:t>continúa</a:t>
            </a:r>
            <a:r>
              <a:rPr lang="en-US" dirty="0" smtClean="0"/>
              <a:t> </a:t>
            </a:r>
            <a:r>
              <a:rPr lang="en-US" dirty="0" err="1" smtClean="0"/>
              <a:t>diciendo</a:t>
            </a:r>
            <a:r>
              <a:rPr lang="en-US" dirty="0" smtClean="0"/>
              <a:t>:</a:t>
            </a:r>
            <a:r>
              <a:rPr lang="en-US" baseline="0" dirty="0" smtClean="0"/>
              <a:t> </a:t>
            </a:r>
            <a:r>
              <a:rPr lang="en-US" dirty="0" smtClean="0"/>
              <a:t>"</a:t>
            </a:r>
            <a:r>
              <a:rPr lang="en-US" sz="1200" baseline="0" dirty="0" smtClean="0"/>
              <a:t>el </a:t>
            </a:r>
            <a:r>
              <a:rPr lang="en-US" sz="1200" baseline="0" dirty="0" err="1" smtClean="0"/>
              <a:t>cumplimiento</a:t>
            </a:r>
            <a:r>
              <a:rPr lang="en-US" sz="1200" baseline="0" dirty="0" smtClean="0"/>
              <a:t> </a:t>
            </a:r>
            <a:r>
              <a:rPr lang="en-US" sz="1200" baseline="0" dirty="0" err="1" smtClean="0"/>
              <a:t>tiene</a:t>
            </a:r>
            <a:r>
              <a:rPr lang="en-US" sz="1200" baseline="0" dirty="0" smtClean="0"/>
              <a:t> que </a:t>
            </a:r>
            <a:r>
              <a:rPr lang="en-US" sz="1200" baseline="0" dirty="0" err="1" smtClean="0"/>
              <a:t>iniciar</a:t>
            </a:r>
            <a:r>
              <a:rPr lang="en-US" sz="1200" baseline="0" dirty="0" smtClean="0"/>
              <a:t> tan pronto y </a:t>
            </a:r>
            <a:r>
              <a:rPr lang="en-US" sz="1200" baseline="0" dirty="0" err="1" smtClean="0"/>
              <a:t>cuando</a:t>
            </a:r>
            <a:r>
              <a:rPr lang="en-US" sz="1200" baseline="0" dirty="0" smtClean="0"/>
              <a:t> </a:t>
            </a:r>
            <a:r>
              <a:rPr lang="en-US" sz="1200" baseline="0" dirty="0" err="1" smtClean="0"/>
              <a:t>suceda</a:t>
            </a:r>
            <a:r>
              <a:rPr lang="en-US" sz="1200" baseline="0" dirty="0" smtClean="0"/>
              <a:t> el primer </a:t>
            </a:r>
            <a:r>
              <a:rPr lang="en-US" sz="1200" baseline="0" dirty="0" err="1" smtClean="0"/>
              <a:t>periodo</a:t>
            </a:r>
            <a:r>
              <a:rPr lang="en-US" sz="1200" baseline="0" dirty="0" smtClean="0"/>
              <a:t> de </a:t>
            </a:r>
            <a:r>
              <a:rPr lang="en-US" sz="1200" baseline="0" dirty="0" err="1" smtClean="0"/>
              <a:t>tiempo</a:t>
            </a:r>
            <a:r>
              <a:rPr lang="en-US" sz="1200" baseline="0" dirty="0" smtClean="0"/>
              <a:t> </a:t>
            </a:r>
            <a:r>
              <a:rPr lang="en-US" sz="1200" baseline="0" dirty="0" err="1" smtClean="0"/>
              <a:t>relevante</a:t>
            </a:r>
            <a:r>
              <a:rPr lang="en-US" sz="1200" baseline="0" dirty="0" smtClean="0"/>
              <a:t> </a:t>
            </a:r>
            <a:r>
              <a:rPr lang="en-US" sz="1200" baseline="0" dirty="0" err="1" smtClean="0"/>
              <a:t>después</a:t>
            </a:r>
            <a:r>
              <a:rPr lang="en-US" sz="1200" baseline="0" dirty="0" smtClean="0"/>
              <a:t> de la </a:t>
            </a:r>
            <a:r>
              <a:rPr lang="en-US" sz="1200" baseline="0" dirty="0" err="1" smtClean="0"/>
              <a:t>fecha</a:t>
            </a:r>
            <a:r>
              <a:rPr lang="en-US" sz="1200" baseline="0" dirty="0" smtClean="0"/>
              <a:t> de </a:t>
            </a:r>
            <a:r>
              <a:rPr lang="en-US" sz="1200" baseline="0" dirty="0" err="1" smtClean="0"/>
              <a:t>cumplimiento</a:t>
            </a:r>
            <a:r>
              <a:rPr lang="en-US" sz="1200" dirty="0" smtClean="0"/>
              <a:t>.”</a:t>
            </a:r>
            <a:r>
              <a:rPr lang="en-US" sz="1200" i="1" baseline="0" dirty="0" smtClean="0"/>
              <a:t> </a:t>
            </a:r>
            <a:r>
              <a:rPr lang="en-US" sz="1200" i="0" baseline="0" dirty="0" smtClean="0"/>
              <a:t>La </a:t>
            </a:r>
            <a:r>
              <a:rPr lang="en-US" sz="1200" i="0" baseline="0" dirty="0" err="1" smtClean="0"/>
              <a:t>respuesta</a:t>
            </a:r>
            <a:r>
              <a:rPr lang="en-US" sz="1200" i="0" baseline="0" dirty="0" smtClean="0"/>
              <a:t> al </a:t>
            </a:r>
            <a:r>
              <a:rPr lang="en-US" sz="1200" i="0" baseline="0" dirty="0" err="1" smtClean="0"/>
              <a:t>comentario</a:t>
            </a:r>
            <a:r>
              <a:rPr lang="en-US" sz="1200" i="0" baseline="0" dirty="0" smtClean="0"/>
              <a:t> 6 </a:t>
            </a:r>
            <a:r>
              <a:rPr lang="en-US" sz="1200" i="0" baseline="0" dirty="0" err="1" smtClean="0"/>
              <a:t>también</a:t>
            </a:r>
            <a:r>
              <a:rPr lang="en-US" sz="1200" i="0" baseline="0" dirty="0" smtClean="0"/>
              <a:t> </a:t>
            </a:r>
            <a:r>
              <a:rPr lang="en-US" sz="1200" i="0" baseline="0" dirty="0" err="1" smtClean="0"/>
              <a:t>presenta</a:t>
            </a:r>
            <a:r>
              <a:rPr lang="en-US" sz="1200" i="0" baseline="0" dirty="0" smtClean="0"/>
              <a:t> </a:t>
            </a:r>
            <a:r>
              <a:rPr lang="en-US" sz="1200" i="0" baseline="0" dirty="0" err="1" smtClean="0"/>
              <a:t>escenarios</a:t>
            </a:r>
            <a:r>
              <a:rPr lang="en-US" sz="1200" i="0" baseline="0" dirty="0" smtClean="0"/>
              <a:t> </a:t>
            </a:r>
            <a:r>
              <a:rPr lang="en-US" sz="1200" i="0" baseline="0" dirty="0" err="1" smtClean="0"/>
              <a:t>consistentes</a:t>
            </a:r>
            <a:r>
              <a:rPr lang="en-US" sz="1200" i="0" baseline="0" dirty="0" smtClean="0"/>
              <a:t> con las </a:t>
            </a:r>
            <a:r>
              <a:rPr lang="en-US" sz="1200" i="0" baseline="0" dirty="0" err="1" smtClean="0"/>
              <a:t>actividades</a:t>
            </a:r>
            <a:r>
              <a:rPr lang="en-US" sz="1200" i="0" baseline="0" dirty="0" smtClean="0"/>
              <a:t> </a:t>
            </a:r>
            <a:r>
              <a:rPr lang="en-US" sz="1200" i="0" baseline="0" dirty="0" err="1" smtClean="0"/>
              <a:t>presentadas</a:t>
            </a:r>
            <a:r>
              <a:rPr lang="en-US" sz="1200" i="0" baseline="0" dirty="0" smtClean="0"/>
              <a:t> </a:t>
            </a:r>
            <a:r>
              <a:rPr lang="en-US" sz="1200" i="0" baseline="0" dirty="0" err="1" smtClean="0"/>
              <a:t>en</a:t>
            </a:r>
            <a:r>
              <a:rPr lang="en-US" sz="1200" i="0" baseline="0" dirty="0" smtClean="0"/>
              <a:t> </a:t>
            </a:r>
            <a:r>
              <a:rPr lang="en-US" sz="1200" i="0" baseline="0" dirty="0" err="1" smtClean="0"/>
              <a:t>esta</a:t>
            </a:r>
            <a:r>
              <a:rPr lang="en-US" sz="1200" i="0" baseline="0" dirty="0" smtClean="0"/>
              <a:t> </a:t>
            </a:r>
            <a:r>
              <a:rPr lang="en-US" sz="1200" i="0" baseline="0" dirty="0" err="1" smtClean="0"/>
              <a:t>tabla</a:t>
            </a:r>
            <a:r>
              <a:rPr lang="en-US" sz="1200" i="0" baseline="0" dirty="0" smtClean="0"/>
              <a:t>. </a:t>
            </a:r>
            <a:endParaRPr lang="en-US" dirty="0"/>
          </a:p>
          <a:p>
            <a:pPr marL="181240" indent="-181240">
              <a:buFont typeface="Arial" panose="020B0604020202020204" pitchFamily="34" charset="0"/>
              <a:buChar char="•"/>
            </a:pPr>
            <a:r>
              <a:rPr lang="en-US" dirty="0" smtClean="0"/>
              <a:t>La FDA </a:t>
            </a:r>
            <a:r>
              <a:rPr lang="en-US" dirty="0" err="1" smtClean="0"/>
              <a:t>está</a:t>
            </a:r>
            <a:r>
              <a:rPr lang="en-US" dirty="0" smtClean="0"/>
              <a:t> </a:t>
            </a:r>
            <a:r>
              <a:rPr lang="en-US" dirty="0" err="1" smtClean="0"/>
              <a:t>revalorando</a:t>
            </a:r>
            <a:r>
              <a:rPr lang="en-US" dirty="0" smtClean="0"/>
              <a:t> </a:t>
            </a:r>
            <a:r>
              <a:rPr lang="en-US" dirty="0" err="1" smtClean="0"/>
              <a:t>los</a:t>
            </a:r>
            <a:r>
              <a:rPr lang="en-US" dirty="0" smtClean="0"/>
              <a:t> </a:t>
            </a:r>
            <a:r>
              <a:rPr lang="en-US" dirty="0" err="1" smtClean="0"/>
              <a:t>requisitos</a:t>
            </a:r>
            <a:r>
              <a:rPr lang="en-US" baseline="0" dirty="0" smtClean="0"/>
              <a:t> de la </a:t>
            </a:r>
            <a:r>
              <a:rPr lang="en-US" baseline="0" dirty="0" err="1" smtClean="0"/>
              <a:t>Subparte</a:t>
            </a:r>
            <a:r>
              <a:rPr lang="en-US" baseline="0" dirty="0" smtClean="0"/>
              <a:t> E, y </a:t>
            </a:r>
            <a:r>
              <a:rPr lang="en-US" baseline="0" dirty="0" err="1" smtClean="0"/>
              <a:t>éstos</a:t>
            </a:r>
            <a:r>
              <a:rPr lang="en-US" baseline="0" dirty="0" smtClean="0"/>
              <a:t> </a:t>
            </a:r>
            <a:r>
              <a:rPr lang="en-US" baseline="0" dirty="0" err="1" smtClean="0"/>
              <a:t>podrían</a:t>
            </a:r>
            <a:r>
              <a:rPr lang="en-US" baseline="0" dirty="0" smtClean="0"/>
              <a:t> </a:t>
            </a:r>
            <a:r>
              <a:rPr lang="en-US" baseline="0" dirty="0" err="1" smtClean="0"/>
              <a:t>cambiar</a:t>
            </a:r>
            <a:r>
              <a:rPr lang="en-US" baseline="0" dirty="0" smtClean="0"/>
              <a:t> antes de que se </a:t>
            </a:r>
            <a:r>
              <a:rPr lang="en-US" baseline="0" dirty="0" err="1" smtClean="0"/>
              <a:t>lleguen</a:t>
            </a:r>
            <a:r>
              <a:rPr lang="en-US" baseline="0" dirty="0" smtClean="0"/>
              <a:t> las </a:t>
            </a:r>
            <a:r>
              <a:rPr lang="en-US" baseline="0" dirty="0" err="1" smtClean="0"/>
              <a:t>fechas</a:t>
            </a:r>
            <a:r>
              <a:rPr lang="en-US" baseline="0" dirty="0" smtClean="0"/>
              <a:t> de </a:t>
            </a:r>
            <a:r>
              <a:rPr lang="en-US" baseline="0" dirty="0" err="1" smtClean="0"/>
              <a:t>cumplimiento</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pPr defTabSz="966612">
              <a:defRPr/>
            </a:pPr>
            <a:fld id="{82E456A5-2D6F-4A60-A8C3-9CFDBE838038}" type="slidenum">
              <a:rPr lang="en-US">
                <a:solidFill>
                  <a:prstClr val="black"/>
                </a:solidFill>
                <a:latin typeface="Calibri"/>
                <a:cs typeface="Arial" charset="0"/>
              </a:rPr>
              <a:pPr defTabSz="966612">
                <a:defRPr/>
              </a:pPr>
              <a:t>5</a:t>
            </a:fld>
            <a:endParaRPr lang="en-US" dirty="0">
              <a:solidFill>
                <a:prstClr val="black"/>
              </a:solidFill>
              <a:latin typeface="Calibri"/>
              <a:cs typeface="Arial" charset="0"/>
            </a:endParaRPr>
          </a:p>
        </p:txBody>
      </p:sp>
    </p:spTree>
    <p:extLst>
      <p:ext uri="{BB962C8B-B14F-4D97-AF65-F5344CB8AC3E}">
        <p14:creationId xmlns:p14="http://schemas.microsoft.com/office/powerpoint/2010/main" val="641914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MX" sz="1200" b="1" dirty="0" smtClean="0">
                <a:effectLst/>
                <a:latin typeface="Calibri" panose="020F0502020204030204" pitchFamily="34" charset="0"/>
                <a:ea typeface="Calibri" panose="020F0502020204030204" pitchFamily="34" charset="0"/>
                <a:cs typeface="Times New Roman" panose="02020603050405020304" pitchFamily="18" charset="0"/>
              </a:rPr>
              <a:t>Nota: </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Para usarse en el Módulo 5.1, después de la diapositiva titulada </a:t>
            </a:r>
            <a:r>
              <a:rPr lang="es-MX" sz="1200" i="1" dirty="0" smtClean="0">
                <a:effectLst/>
                <a:latin typeface="Calibri" panose="020F0502020204030204" pitchFamily="34" charset="0"/>
                <a:ea typeface="Calibri" panose="020F0502020204030204" pitchFamily="34" charset="0"/>
                <a:cs typeface="Times New Roman" panose="02020603050405020304" pitchFamily="18" charset="0"/>
              </a:rPr>
              <a:t>¿Dónde puedo analizar las muestras? </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Esta diapositiva comprende los métodos referenciados en la publicación original (2017); la siguiente diapositiva comprende los métodos adicionales que se anexaron a la hoja de asistencia técnica en la revisión del 2018.</a:t>
            </a:r>
          </a:p>
          <a:p>
            <a:pPr marL="0" marR="0">
              <a:lnSpc>
                <a:spcPct val="107000"/>
              </a:lnSpc>
              <a:spcBef>
                <a:spcPts val="0"/>
              </a:spcBef>
              <a:spcAft>
                <a:spcPts val="80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Los métodos se describen en la diapositiva y las referencias se proporcionan a continuación.</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 112.151 requiere que el laboratorio realice la prueba utilizando (a) el Método 1603 de la EPA (filtración con membrana utilizando </a:t>
            </a:r>
            <a:r>
              <a:rPr lang="es-MX" sz="1200" dirty="0" err="1" smtClean="0">
                <a:effectLst/>
                <a:latin typeface="Calibri" panose="020F0502020204030204" pitchFamily="34" charset="0"/>
                <a:ea typeface="Calibri" panose="020F0502020204030204" pitchFamily="34" charset="0"/>
                <a:cs typeface="Times New Roman" panose="02020603050405020304" pitchFamily="18" charset="0"/>
              </a:rPr>
              <a:t>mTEC</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 modificado) o (b) (1), un método que sea al menos equivalente al Método 1603 en exactitud, precisión y sensibilidad o (b) (2) un método científicamente válido para un indicador alternativo.</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En septiembre de 2017, la FDA emitió una hoja de asistencia técnica donde reconoce varios métodos de equivalencia para la enumeración de </a:t>
            </a:r>
            <a:r>
              <a:rPr lang="es-MX" sz="1200" i="1" dirty="0" smtClean="0">
                <a:effectLst/>
                <a:latin typeface="Calibri" panose="020F0502020204030204" pitchFamily="34" charset="0"/>
                <a:ea typeface="Calibri" panose="020F0502020204030204" pitchFamily="34" charset="0"/>
                <a:cs typeface="Times New Roman" panose="02020603050405020304" pitchFamily="18" charset="0"/>
              </a:rPr>
              <a:t>E. </a:t>
            </a:r>
            <a:r>
              <a:rPr lang="es-MX" sz="1200" i="1" dirty="0" err="1" smtClean="0">
                <a:effectLst/>
                <a:latin typeface="Calibri" panose="020F0502020204030204" pitchFamily="34" charset="0"/>
                <a:ea typeface="Calibri" panose="020F0502020204030204" pitchFamily="34" charset="0"/>
                <a:cs typeface="Times New Roman" panose="02020603050405020304" pitchFamily="18" charset="0"/>
              </a:rPr>
              <a:t>coli</a:t>
            </a:r>
            <a:r>
              <a:rPr lang="es-MX" sz="1200" i="1" dirty="0" smtClean="0">
                <a:effectLst/>
                <a:latin typeface="Calibri" panose="020F0502020204030204" pitchFamily="34" charset="0"/>
                <a:ea typeface="Calibri" panose="020F0502020204030204" pitchFamily="34" charset="0"/>
                <a:cs typeface="Times New Roman" panose="02020603050405020304" pitchFamily="18" charset="0"/>
              </a:rPr>
              <a:t> genérica.</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En julio de 2018, la FDA publicó una hoja de asistencia técnica que reconocía varios métodos equivalentes para la detección (presencia / ausencia) de </a:t>
            </a:r>
            <a:r>
              <a:rPr lang="es-MX" sz="1200" i="1" dirty="0" smtClean="0">
                <a:effectLst/>
                <a:latin typeface="Calibri" panose="020F0502020204030204" pitchFamily="34" charset="0"/>
                <a:ea typeface="Calibri" panose="020F0502020204030204" pitchFamily="34" charset="0"/>
                <a:cs typeface="Times New Roman" panose="02020603050405020304" pitchFamily="18" charset="0"/>
              </a:rPr>
              <a:t>E. </a:t>
            </a:r>
            <a:r>
              <a:rPr lang="es-MX" sz="1200" i="1" dirty="0" err="1" smtClean="0">
                <a:effectLst/>
                <a:latin typeface="Calibri" panose="020F0502020204030204" pitchFamily="34" charset="0"/>
                <a:ea typeface="Calibri" panose="020F0502020204030204" pitchFamily="34" charset="0"/>
                <a:cs typeface="Times New Roman" panose="02020603050405020304" pitchFamily="18" charset="0"/>
              </a:rPr>
              <a:t>coli</a:t>
            </a:r>
            <a:r>
              <a:rPr lang="es-MX" sz="12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genérica en una muestra de 100 ml que se puede usar al analizar el agua de uso agrícola utilizada para ciertos fines (por ejemplo, durante la cosecha o actividades postcosecha, lavado de manos, etc.). Estos métodos se discuten con más detalle en la siguiente diapositiva.</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La versión actual (2018) de la hoja técnica indica lo siguiente con respecto a los métodos de esta diapositiva: “La </a:t>
            </a:r>
            <a:r>
              <a:rPr lang="es-MX" sz="1200" i="1" dirty="0" smtClean="0">
                <a:effectLst/>
                <a:latin typeface="Calibri" panose="020F0502020204030204" pitchFamily="34" charset="0"/>
                <a:ea typeface="Calibri" panose="020F0502020204030204" pitchFamily="34" charset="0"/>
                <a:cs typeface="Times New Roman" panose="02020603050405020304" pitchFamily="18" charset="0"/>
              </a:rPr>
              <a:t>FDA ha determinado que los siguientes métodos de cuantificación son científicamente válidos y al menos equivalentes al método de análisis en § 112.151(a), “Método 1603: </a:t>
            </a:r>
            <a:r>
              <a:rPr lang="es-MX" sz="1200" i="1" dirty="0" err="1" smtClean="0">
                <a:effectLst/>
                <a:latin typeface="Calibri" panose="020F0502020204030204" pitchFamily="34" charset="0"/>
                <a:ea typeface="Calibri" panose="020F0502020204030204" pitchFamily="34" charset="0"/>
                <a:cs typeface="Times New Roman" panose="02020603050405020304" pitchFamily="18" charset="0"/>
              </a:rPr>
              <a:t>Escherichia</a:t>
            </a:r>
            <a:r>
              <a:rPr lang="es-MX" sz="12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1200" i="1" dirty="0" err="1" smtClean="0">
                <a:effectLst/>
                <a:latin typeface="Calibri" panose="020F0502020204030204" pitchFamily="34" charset="0"/>
                <a:ea typeface="Calibri" panose="020F0502020204030204" pitchFamily="34" charset="0"/>
                <a:cs typeface="Times New Roman" panose="02020603050405020304" pitchFamily="18" charset="0"/>
              </a:rPr>
              <a:t>coli</a:t>
            </a:r>
            <a:r>
              <a:rPr lang="es-MX" sz="1200" i="1" dirty="0" smtClean="0">
                <a:effectLst/>
                <a:latin typeface="Calibri" panose="020F0502020204030204" pitchFamily="34" charset="0"/>
                <a:ea typeface="Calibri" panose="020F0502020204030204" pitchFamily="34" charset="0"/>
                <a:cs typeface="Times New Roman" panose="02020603050405020304" pitchFamily="18" charset="0"/>
              </a:rPr>
              <a:t> (E. </a:t>
            </a:r>
            <a:r>
              <a:rPr lang="es-MX" sz="1200" i="1" dirty="0" err="1" smtClean="0">
                <a:effectLst/>
                <a:latin typeface="Calibri" panose="020F0502020204030204" pitchFamily="34" charset="0"/>
                <a:ea typeface="Calibri" panose="020F0502020204030204" pitchFamily="34" charset="0"/>
                <a:cs typeface="Times New Roman" panose="02020603050405020304" pitchFamily="18" charset="0"/>
              </a:rPr>
              <a:t>coli</a:t>
            </a:r>
            <a:r>
              <a:rPr lang="es-MX" sz="1200" i="1" dirty="0" smtClean="0">
                <a:effectLst/>
                <a:latin typeface="Calibri" panose="020F0502020204030204" pitchFamily="34" charset="0"/>
                <a:ea typeface="Calibri" panose="020F0502020204030204" pitchFamily="34" charset="0"/>
                <a:cs typeface="Times New Roman" panose="02020603050405020304" pitchFamily="18" charset="0"/>
              </a:rPr>
              <a:t>) en agua por membrana de filtración usando agar en membrana modificada para </a:t>
            </a:r>
            <a:r>
              <a:rPr lang="es-MX" sz="1200" i="1" dirty="0" err="1" smtClean="0">
                <a:effectLst/>
                <a:latin typeface="Calibri" panose="020F0502020204030204" pitchFamily="34" charset="0"/>
                <a:ea typeface="Calibri" panose="020F0502020204030204" pitchFamily="34" charset="0"/>
                <a:cs typeface="Times New Roman" panose="02020603050405020304" pitchFamily="18" charset="0"/>
              </a:rPr>
              <a:t>Escherichia</a:t>
            </a:r>
            <a:r>
              <a:rPr lang="es-MX" sz="12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1200" i="1" dirty="0" err="1" smtClean="0">
                <a:effectLst/>
                <a:latin typeface="Calibri" panose="020F0502020204030204" pitchFamily="34" charset="0"/>
                <a:ea typeface="Calibri" panose="020F0502020204030204" pitchFamily="34" charset="0"/>
                <a:cs typeface="Times New Roman" panose="02020603050405020304" pitchFamily="18" charset="0"/>
              </a:rPr>
              <a:t>coli</a:t>
            </a:r>
            <a:r>
              <a:rPr lang="es-MX" sz="1200" i="1" dirty="0" smtClean="0">
                <a:effectLst/>
                <a:latin typeface="Calibri" panose="020F0502020204030204" pitchFamily="34" charset="0"/>
                <a:ea typeface="Calibri" panose="020F0502020204030204" pitchFamily="34" charset="0"/>
                <a:cs typeface="Times New Roman" panose="02020603050405020304" pitchFamily="18" charset="0"/>
              </a:rPr>
              <a:t> Termo tolerante (</a:t>
            </a:r>
            <a:r>
              <a:rPr lang="es-MX" sz="1200" i="1" dirty="0" err="1" smtClean="0">
                <a:effectLst/>
                <a:latin typeface="Calibri" panose="020F0502020204030204" pitchFamily="34" charset="0"/>
                <a:ea typeface="Calibri" panose="020F0502020204030204" pitchFamily="34" charset="0"/>
                <a:cs typeface="Times New Roman" panose="02020603050405020304" pitchFamily="18" charset="0"/>
              </a:rPr>
              <a:t>mTEC</a:t>
            </a:r>
            <a:r>
              <a:rPr lang="es-MX" sz="1200" i="1" dirty="0" smtClean="0">
                <a:effectLst/>
                <a:latin typeface="Calibri" panose="020F0502020204030204" pitchFamily="34" charset="0"/>
                <a:ea typeface="Calibri" panose="020F0502020204030204" pitchFamily="34" charset="0"/>
                <a:cs typeface="Times New Roman" panose="02020603050405020304" pitchFamily="18" charset="0"/>
              </a:rPr>
              <a:t> Modificado)” (Diciembre 2009), en exactitud, precisión, y sensibilidad en la cuantificación de </a:t>
            </a:r>
            <a:r>
              <a:rPr lang="es-MX" sz="1200" i="1" dirty="0" err="1" smtClean="0">
                <a:effectLst/>
                <a:latin typeface="Calibri" panose="020F0502020204030204" pitchFamily="34" charset="0"/>
                <a:ea typeface="Calibri" panose="020F0502020204030204" pitchFamily="34" charset="0"/>
                <a:cs typeface="Times New Roman" panose="02020603050405020304" pitchFamily="18" charset="0"/>
              </a:rPr>
              <a:t>Escherichia</a:t>
            </a:r>
            <a:r>
              <a:rPr lang="es-MX" sz="12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1200" i="1" dirty="0" err="1" smtClean="0">
                <a:effectLst/>
                <a:latin typeface="Calibri" panose="020F0502020204030204" pitchFamily="34" charset="0"/>
                <a:ea typeface="Calibri" panose="020F0502020204030204" pitchFamily="34" charset="0"/>
                <a:cs typeface="Times New Roman" panose="02020603050405020304" pitchFamily="18" charset="0"/>
              </a:rPr>
              <a:t>coli</a:t>
            </a:r>
            <a:r>
              <a:rPr lang="es-MX" sz="1200" i="1" dirty="0" smtClean="0">
                <a:effectLst/>
                <a:latin typeface="Calibri" panose="020F0502020204030204" pitchFamily="34" charset="0"/>
                <a:ea typeface="Calibri" panose="020F0502020204030204" pitchFamily="34" charset="0"/>
                <a:cs typeface="Times New Roman" panose="02020603050405020304" pitchFamily="18" charset="0"/>
              </a:rPr>
              <a:t> genérica en agua de uso agrícola cuando se utiliza en relación con los criterios descritos en § 112.44(a) o § 112.44(b).”</a:t>
            </a:r>
            <a:endParaRPr lang="en-US" sz="1200" i="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La lista incluye algunos, pero no todos los métodos de monitoreo que se listan en 40 CFR 136.3, aceptados por la EPA según la Ley Federal de Aguas Limpias (monitoreo que frecuentemente se hace en agua de uso con fines recreativos).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Los instructores deben recordar a los productores que las condiciones de almacenamiento (incluyendo el tiempo y la temperatura) entre la toma de muestra y el análisis pueden afectar los resultados de las pruebas. Algunos métodos especifican un marco de tiempo máximo para llevar estas muestras al laboratorio (por ejemplo, 6 horas). También es importante hacerles saber que estas muestras deben ser enfriadas inmediatamente después de haberse colectado y deben mantenerse frías hasta que sean entregadas al laboratorio.  </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MX" sz="1200" b="1" dirty="0" smtClean="0">
                <a:effectLst/>
                <a:latin typeface="Calibri" panose="020F0502020204030204" pitchFamily="34" charset="0"/>
                <a:ea typeface="Calibri" panose="020F0502020204030204" pitchFamily="34" charset="0"/>
                <a:cs typeface="Times New Roman" panose="02020603050405020304" pitchFamily="18" charset="0"/>
              </a:rPr>
              <a:t>Nota de la imagen: </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La imagen de arriba es de una prueba de filtración con membrana en agar modificado </a:t>
            </a:r>
            <a:r>
              <a:rPr lang="es-MX" sz="1200" dirty="0" err="1" smtClean="0">
                <a:effectLst/>
                <a:latin typeface="Calibri" panose="020F0502020204030204" pitchFamily="34" charset="0"/>
                <a:ea typeface="Calibri" panose="020F0502020204030204" pitchFamily="34" charset="0"/>
                <a:cs typeface="Times New Roman" panose="02020603050405020304" pitchFamily="18" charset="0"/>
              </a:rPr>
              <a:t>mTEC</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 con colonias magenta de </a:t>
            </a:r>
            <a:r>
              <a:rPr lang="es-MX" sz="1200" i="1" dirty="0" smtClean="0">
                <a:effectLst/>
                <a:latin typeface="Calibri" panose="020F0502020204030204" pitchFamily="34" charset="0"/>
                <a:ea typeface="Calibri" panose="020F0502020204030204" pitchFamily="34" charset="0"/>
                <a:cs typeface="Times New Roman" panose="02020603050405020304" pitchFamily="18" charset="0"/>
              </a:rPr>
              <a:t>E. </a:t>
            </a:r>
            <a:r>
              <a:rPr lang="es-MX" sz="1200" i="1" dirty="0" err="1" smtClean="0">
                <a:effectLst/>
                <a:latin typeface="Calibri" panose="020F0502020204030204" pitchFamily="34" charset="0"/>
                <a:ea typeface="Calibri" panose="020F0502020204030204" pitchFamily="34" charset="0"/>
                <a:cs typeface="Times New Roman" panose="02020603050405020304" pitchFamily="18" charset="0"/>
              </a:rPr>
              <a:t>coli</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 la imagen de abajo es la prueba del número más probable en </a:t>
            </a:r>
            <a:r>
              <a:rPr lang="es-MX" sz="1200" dirty="0" err="1" smtClean="0">
                <a:effectLst/>
                <a:latin typeface="Calibri" panose="020F0502020204030204" pitchFamily="34" charset="0"/>
                <a:ea typeface="Calibri" panose="020F0502020204030204" pitchFamily="34" charset="0"/>
                <a:cs typeface="Times New Roman" panose="02020603050405020304" pitchFamily="18" charset="0"/>
              </a:rPr>
              <a:t>Quanti-Tray</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 2000 de Colilert o Colilert-18 bajo luz ultravioleta mostrando fluorescencia de las celdas que contienen </a:t>
            </a:r>
            <a:r>
              <a:rPr lang="es-MX" sz="1200" i="1" dirty="0" smtClean="0">
                <a:effectLst/>
                <a:latin typeface="Calibri" panose="020F0502020204030204" pitchFamily="34" charset="0"/>
                <a:ea typeface="Calibri" panose="020F0502020204030204" pitchFamily="34" charset="0"/>
                <a:cs typeface="Times New Roman" panose="02020603050405020304" pitchFamily="18" charset="0"/>
              </a:rPr>
              <a:t>E. </a:t>
            </a:r>
            <a:r>
              <a:rPr lang="es-MX" sz="1200" i="1" dirty="0" err="1" smtClean="0">
                <a:effectLst/>
                <a:latin typeface="Calibri" panose="020F0502020204030204" pitchFamily="34" charset="0"/>
                <a:ea typeface="Calibri" panose="020F0502020204030204" pitchFamily="34" charset="0"/>
                <a:cs typeface="Times New Roman" panose="02020603050405020304" pitchFamily="18" charset="0"/>
              </a:rPr>
              <a:t>coli</a:t>
            </a:r>
            <a:r>
              <a:rPr lang="es-MX" sz="1200"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err="1" smtClean="0">
                <a:effectLst/>
                <a:latin typeface="Calibri" panose="020F0502020204030204" pitchFamily="34" charset="0"/>
                <a:ea typeface="Calibri" panose="020F0502020204030204" pitchFamily="34" charset="0"/>
                <a:cs typeface="Times New Roman" panose="02020603050405020304" pitchFamily="18" charset="0"/>
              </a:rPr>
              <a:t>Recursos</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err="1" smtClean="0">
                <a:effectLst/>
                <a:latin typeface="Calibri" panose="020F0502020204030204" pitchFamily="34" charset="0"/>
                <a:ea typeface="Calibri" panose="020F0502020204030204" pitchFamily="34" charset="0"/>
                <a:cs typeface="Times New Roman" panose="02020603050405020304" pitchFamily="18" charset="0"/>
              </a:rPr>
              <a:t>adicionales</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FDA Fact Sheet. (2018). </a:t>
            </a: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Equivalent Testing Methodologies for Agricultural Water</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www.fda.gov/Food/FoodScienceResearch/LaboratoryMethods/ucm575251.htm</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Francy</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DS and Darner, RA. (2000). Comparison of methods for determining </a:t>
            </a: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Escherichia coli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concentrations in recreational waters. </a:t>
            </a: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Water Research</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34(10): 2770–2778.</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Stoeckel, D., Clements, D., Fisk, C., Wall, G., Woods, K., and Bihn, E. (2019). The Water Analysis Method Requirement in the FSMA Produce Safety Rule. Factsheet. </a:t>
            </a:r>
            <a:r>
              <a:rPr lang="en-US"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https://producesafetyalliance.cornell.edu/sites/producesafetyalliance.cornell.edu/files/shared/documents/Water-Analysis.pdf</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Pope, M. L.,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Bussen</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M.,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Feige</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M. A.,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Shadix</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L.,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Gonder</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S., Rodgers, C., Chambers, Y.,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Pulz</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J., Miller, K., Connell, K., &amp;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Standridge</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J. (2003). Assessment of the effects of holding time and temperature on </a:t>
            </a: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Escherichia coli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densities in surface water samples. </a:t>
            </a:r>
            <a:r>
              <a:rPr lang="en-US" sz="1200" i="1" dirty="0" err="1" smtClean="0">
                <a:effectLst/>
                <a:latin typeface="Calibri" panose="020F0502020204030204" pitchFamily="34" charset="0"/>
                <a:ea typeface="Calibri" panose="020F0502020204030204" pitchFamily="34" charset="0"/>
                <a:cs typeface="Times New Roman" panose="02020603050405020304" pitchFamily="18" charset="0"/>
              </a:rPr>
              <a:t>Appl</a:t>
            </a: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 Environ Micro</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69(10), 6201–6207.</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err="1" smtClean="0">
                <a:effectLst/>
                <a:latin typeface="Calibri" panose="020F0502020204030204" pitchFamily="34" charset="0"/>
                <a:ea typeface="Calibri" panose="020F0502020204030204" pitchFamily="34" charset="0"/>
                <a:cs typeface="Times New Roman" panose="02020603050405020304" pitchFamily="18" charset="0"/>
              </a:rPr>
              <a:t>Referencias</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EPA (2014). Method 1603: </a:t>
            </a:r>
            <a:r>
              <a:rPr lang="en-US" sz="1200" u="sng" kern="1200" dirty="0" smtClean="0">
                <a:solidFill>
                  <a:schemeClr val="tx1"/>
                </a:solidFill>
                <a:effectLst/>
                <a:latin typeface="+mn-lt"/>
                <a:ea typeface="+mn-ea"/>
                <a:cs typeface="+mn-cs"/>
              </a:rPr>
              <a:t>Escherichia coli </a:t>
            </a:r>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rPr>
              <a:t>E. coli</a:t>
            </a:r>
            <a:r>
              <a:rPr lang="en-US" sz="1200" kern="1200" dirty="0" smtClean="0">
                <a:solidFill>
                  <a:schemeClr val="tx1"/>
                </a:solidFill>
                <a:effectLst/>
                <a:latin typeface="+mn-lt"/>
                <a:ea typeface="+mn-ea"/>
                <a:cs typeface="+mn-cs"/>
              </a:rPr>
              <a:t>) in Water by Membrane Filtration Using Modified membrane-</a:t>
            </a:r>
            <a:r>
              <a:rPr lang="en-US" sz="1200" kern="1200" dirty="0" err="1" smtClean="0">
                <a:solidFill>
                  <a:schemeClr val="tx1"/>
                </a:solidFill>
                <a:effectLst/>
                <a:latin typeface="+mn-lt"/>
                <a:ea typeface="+mn-ea"/>
                <a:cs typeface="+mn-cs"/>
              </a:rPr>
              <a:t>Thermotolerant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Escherichia coli </a:t>
            </a:r>
            <a:r>
              <a:rPr lang="en-US" sz="1200" kern="1200" dirty="0" smtClean="0">
                <a:solidFill>
                  <a:schemeClr val="tx1"/>
                </a:solidFill>
                <a:effectLst/>
                <a:latin typeface="+mn-lt"/>
                <a:ea typeface="+mn-ea"/>
                <a:cs typeface="+mn-cs"/>
              </a:rPr>
              <a:t>Agar (Modified </a:t>
            </a:r>
            <a:r>
              <a:rPr lang="en-US" sz="1200" kern="1200" dirty="0" err="1" smtClean="0">
                <a:solidFill>
                  <a:schemeClr val="tx1"/>
                </a:solidFill>
                <a:effectLst/>
                <a:latin typeface="+mn-lt"/>
                <a:ea typeface="+mn-ea"/>
                <a:cs typeface="+mn-cs"/>
              </a:rPr>
              <a:t>mTEC</a:t>
            </a:r>
            <a:r>
              <a:rPr lang="en-US" sz="1200" kern="1200" dirty="0" smtClean="0">
                <a:solidFill>
                  <a:schemeClr val="tx1"/>
                </a:solidFill>
                <a:effectLst/>
                <a:latin typeface="+mn-lt"/>
                <a:ea typeface="+mn-ea"/>
                <a:cs typeface="+mn-cs"/>
              </a:rPr>
              <a:t>). EPA-821-R-14-010. </a:t>
            </a:r>
            <a:r>
              <a:rPr lang="en-US" sz="1200" i="1" kern="1200" dirty="0" smtClean="0">
                <a:solidFill>
                  <a:schemeClr val="tx1"/>
                </a:solidFill>
                <a:effectLst/>
                <a:latin typeface="+mn-lt"/>
                <a:ea typeface="+mn-ea"/>
                <a:cs typeface="+mn-cs"/>
              </a:rPr>
              <a:t>U.S. Environmental Protection Agency</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Washington, DC.</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EPA (2010). </a:t>
            </a:r>
            <a:r>
              <a:rPr lang="en-US" sz="1200" i="1" u="sng" kern="1200" dirty="0" smtClean="0">
                <a:solidFill>
                  <a:schemeClr val="tx1"/>
                </a:solidFill>
                <a:effectLst/>
                <a:latin typeface="+mn-lt"/>
                <a:ea typeface="+mn-ea"/>
                <a:cs typeface="+mn-cs"/>
              </a:rPr>
              <a:t>Escherichia coli</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sz="1200" i="1" u="sng" kern="1200" dirty="0" smtClean="0">
                <a:solidFill>
                  <a:schemeClr val="tx1"/>
                </a:solidFill>
                <a:effectLst/>
                <a:latin typeface="+mn-lt"/>
                <a:ea typeface="+mn-ea"/>
                <a:cs typeface="+mn-cs"/>
              </a:rPr>
              <a:t>E. coli</a:t>
            </a:r>
            <a:r>
              <a:rPr lang="en-US" sz="1200" kern="1200" dirty="0" smtClean="0">
                <a:solidFill>
                  <a:schemeClr val="tx1"/>
                </a:solidFill>
                <a:effectLst/>
                <a:latin typeface="+mn-lt"/>
                <a:ea typeface="+mn-ea"/>
                <a:cs typeface="+mn-cs"/>
              </a:rPr>
              <a:t>) in Water by Membrane Filtration Using membrane-</a:t>
            </a:r>
            <a:r>
              <a:rPr lang="en-US" sz="1200" kern="1200" dirty="0" err="1" smtClean="0">
                <a:solidFill>
                  <a:schemeClr val="tx1"/>
                </a:solidFill>
                <a:effectLst/>
                <a:latin typeface="+mn-lt"/>
                <a:ea typeface="+mn-ea"/>
                <a:cs typeface="+mn-cs"/>
              </a:rPr>
              <a:t>Thermotolerant</a:t>
            </a:r>
            <a:r>
              <a:rPr lang="en-US" sz="1200" kern="1200" dirty="0" smtClean="0">
                <a:solidFill>
                  <a:schemeClr val="tx1"/>
                </a:solidFill>
                <a:effectLst/>
                <a:latin typeface="+mn-lt"/>
                <a:ea typeface="+mn-ea"/>
                <a:cs typeface="+mn-cs"/>
              </a:rPr>
              <a:t> Escherichia coli Agar (</a:t>
            </a:r>
            <a:r>
              <a:rPr lang="en-US" sz="1200" kern="1200" dirty="0" err="1" smtClean="0">
                <a:solidFill>
                  <a:schemeClr val="tx1"/>
                </a:solidFill>
                <a:effectLst/>
                <a:latin typeface="+mn-lt"/>
                <a:ea typeface="+mn-ea"/>
                <a:cs typeface="+mn-cs"/>
              </a:rPr>
              <a:t>mTEC</a:t>
            </a:r>
            <a:r>
              <a:rPr lang="en-US" sz="1200" kern="1200" dirty="0" smtClean="0">
                <a:solidFill>
                  <a:schemeClr val="tx1"/>
                </a:solidFill>
                <a:effectLst/>
                <a:latin typeface="+mn-lt"/>
                <a:ea typeface="+mn-ea"/>
                <a:cs typeface="+mn-cs"/>
              </a:rPr>
              <a:t>). EPA-821-R-10-002.</a:t>
            </a:r>
            <a:r>
              <a:rPr lang="en-US" sz="1200" i="1" kern="1200" dirty="0" smtClean="0">
                <a:solidFill>
                  <a:schemeClr val="tx1"/>
                </a:solidFill>
                <a:effectLst/>
                <a:latin typeface="+mn-lt"/>
                <a:ea typeface="+mn-ea"/>
                <a:cs typeface="+mn-cs"/>
              </a:rPr>
              <a:t> U.S. Environmental Protection Agency</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Washington, DC.</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APHA (2012). Natural Bathing Beaches (2007). In: Standard Methods for the Examination of Water and Wastewater, 22nd Edition (Rice E.W., et al., Ed.), 9-46 – 9-48. </a:t>
            </a:r>
            <a:r>
              <a:rPr lang="en-US" sz="1200" i="1" kern="1200" dirty="0" smtClean="0">
                <a:solidFill>
                  <a:schemeClr val="tx1"/>
                </a:solidFill>
                <a:effectLst/>
                <a:latin typeface="+mn-lt"/>
                <a:ea typeface="+mn-ea"/>
                <a:cs typeface="+mn-cs"/>
              </a:rPr>
              <a:t>American Public Health Association, Washington, DC.</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ASTM (2000). Standard Test Method for Isolation and Enumeration of </a:t>
            </a:r>
            <a:r>
              <a:rPr lang="en-US" sz="1200" i="1" kern="1200" dirty="0" smtClean="0">
                <a:solidFill>
                  <a:schemeClr val="tx1"/>
                </a:solidFill>
                <a:effectLst/>
                <a:latin typeface="+mn-lt"/>
                <a:ea typeface="+mn-ea"/>
                <a:cs typeface="+mn-cs"/>
              </a:rPr>
              <a:t>Escherichia coli</a:t>
            </a:r>
            <a:r>
              <a:rPr lang="en-US" sz="1200" kern="1200" dirty="0" smtClean="0">
                <a:solidFill>
                  <a:schemeClr val="tx1"/>
                </a:solidFill>
                <a:effectLst/>
                <a:latin typeface="+mn-lt"/>
                <a:ea typeface="+mn-ea"/>
                <a:cs typeface="+mn-cs"/>
              </a:rPr>
              <a:t> in Water by the Two-Step Membrane Filter Procedure. In: </a:t>
            </a:r>
            <a:r>
              <a:rPr lang="en-US" sz="1200" i="1" kern="1200" dirty="0" smtClean="0">
                <a:solidFill>
                  <a:schemeClr val="tx1"/>
                </a:solidFill>
                <a:effectLst/>
                <a:latin typeface="+mn-lt"/>
                <a:ea typeface="+mn-ea"/>
                <a:cs typeface="+mn-cs"/>
              </a:rPr>
              <a:t>Annual Book of ASTM Standards</a:t>
            </a:r>
            <a:r>
              <a:rPr lang="en-US" sz="1200" kern="1200" dirty="0" smtClean="0">
                <a:solidFill>
                  <a:schemeClr val="tx1"/>
                </a:solidFill>
                <a:effectLst/>
                <a:latin typeface="+mn-lt"/>
                <a:ea typeface="+mn-ea"/>
                <a:cs typeface="+mn-cs"/>
              </a:rPr>
              <a:t>, Volume 11.02. ASTM International. (1996, 1999, 2000). </a:t>
            </a:r>
          </a:p>
          <a:p>
            <a:pPr marL="171450" lvl="0" indent="-171450">
              <a:buFont typeface="Arial" panose="020B0604020202020204" pitchFamily="34" charset="0"/>
              <a:buChar char="•"/>
            </a:pPr>
            <a:r>
              <a:rPr lang="en-US" sz="1200" kern="1200" dirty="0" err="1" smtClean="0">
                <a:solidFill>
                  <a:schemeClr val="tx1"/>
                </a:solidFill>
                <a:effectLst/>
                <a:latin typeface="+mn-lt"/>
                <a:ea typeface="+mn-ea"/>
                <a:cs typeface="+mn-cs"/>
              </a:rPr>
              <a:t>Hach</a:t>
            </a:r>
            <a:r>
              <a:rPr lang="en-US" sz="1200" kern="1200" dirty="0" smtClean="0">
                <a:solidFill>
                  <a:schemeClr val="tx1"/>
                </a:solidFill>
                <a:effectLst/>
                <a:latin typeface="+mn-lt"/>
                <a:ea typeface="+mn-ea"/>
                <a:cs typeface="+mn-cs"/>
              </a:rPr>
              <a:t> Company. Method 10029: Coliforms, Total and </a:t>
            </a:r>
            <a:r>
              <a:rPr lang="en-US" sz="1200" i="1" kern="1200" dirty="0" smtClean="0">
                <a:solidFill>
                  <a:schemeClr val="tx1"/>
                </a:solidFill>
                <a:effectLst/>
                <a:latin typeface="+mn-lt"/>
                <a:ea typeface="+mn-ea"/>
                <a:cs typeface="+mn-cs"/>
              </a:rPr>
              <a:t>E. coli</a:t>
            </a:r>
            <a:r>
              <a:rPr lang="en-US" sz="1200" kern="1200" dirty="0" smtClean="0">
                <a:solidFill>
                  <a:schemeClr val="tx1"/>
                </a:solidFill>
                <a:effectLst/>
                <a:latin typeface="+mn-lt"/>
                <a:ea typeface="+mn-ea"/>
                <a:cs typeface="+mn-cs"/>
              </a:rPr>
              <a:t>: m-ColiBlue24 Broth </a:t>
            </a:r>
            <a:r>
              <a:rPr lang="en-US" sz="1200" kern="1200" dirty="0" err="1" smtClean="0">
                <a:solidFill>
                  <a:schemeClr val="tx1"/>
                </a:solidFill>
                <a:effectLst/>
                <a:latin typeface="+mn-lt"/>
                <a:ea typeface="+mn-ea"/>
                <a:cs typeface="+mn-cs"/>
              </a:rPr>
              <a:t>PourRite</a:t>
            </a:r>
            <a:r>
              <a:rPr lang="en-US" sz="1200" kern="1200" dirty="0" smtClean="0">
                <a:solidFill>
                  <a:schemeClr val="tx1"/>
                </a:solidFill>
                <a:effectLst/>
                <a:latin typeface="+mn-lt"/>
                <a:ea typeface="+mn-ea"/>
                <a:cs typeface="+mn-cs"/>
              </a:rPr>
              <a:t> Ampules. Doc316.53.01213. </a:t>
            </a:r>
            <a:r>
              <a:rPr lang="en-US" sz="1200" i="1" kern="1200" dirty="0" err="1" smtClean="0">
                <a:solidFill>
                  <a:schemeClr val="tx1"/>
                </a:solidFill>
                <a:effectLst/>
                <a:latin typeface="+mn-lt"/>
                <a:ea typeface="+mn-ea"/>
                <a:cs typeface="+mn-cs"/>
              </a:rPr>
              <a:t>Hach</a:t>
            </a:r>
            <a:r>
              <a:rPr lang="en-US" sz="1200" i="1" kern="1200" dirty="0" smtClean="0">
                <a:solidFill>
                  <a:schemeClr val="tx1"/>
                </a:solidFill>
                <a:effectLst/>
                <a:latin typeface="+mn-lt"/>
                <a:ea typeface="+mn-ea"/>
                <a:cs typeface="+mn-cs"/>
              </a:rPr>
              <a:t> Company.</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APHA (1997). Standard Total Coliform Membrane Filter Procedure (1997), followed by 9222 G – MF Partition Procedures (1997) using NA-MUG media. In: Standard Methods for the Examination of Water and Wastewater, 21st Edition (Eaton A.D., et al., Ed.), 9-60 – 9-65, and 9-70 – 9-71, respectively. </a:t>
            </a:r>
            <a:r>
              <a:rPr lang="en-US" sz="1200" i="1" kern="1200" dirty="0" smtClean="0">
                <a:solidFill>
                  <a:schemeClr val="tx1"/>
                </a:solidFill>
                <a:effectLst/>
                <a:latin typeface="+mn-lt"/>
                <a:ea typeface="+mn-ea"/>
                <a:cs typeface="+mn-cs"/>
              </a:rPr>
              <a:t>American Public Health Association, Washington, DC</a:t>
            </a:r>
            <a:r>
              <a:rPr lang="en-US" sz="1200" kern="1200" dirty="0" smtClean="0">
                <a:solidFill>
                  <a:schemeClr val="tx1"/>
                </a:solidFill>
                <a:effectLst/>
                <a:latin typeface="+mn-lt"/>
                <a:ea typeface="+mn-ea"/>
                <a:cs typeface="+mn-cs"/>
              </a:rPr>
              <a:t>. (2005).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EPA (2002). Method 1604: Total Coliforms and Escherichia coli in Water by Membrane Filtration Using a Simultaneous Detection Technique (MI Medium). EPA-821-R-02-024. </a:t>
            </a:r>
            <a:r>
              <a:rPr lang="en-US" sz="1200" i="1" kern="1200" dirty="0" smtClean="0">
                <a:solidFill>
                  <a:schemeClr val="tx1"/>
                </a:solidFill>
                <a:effectLst/>
                <a:latin typeface="+mn-lt"/>
                <a:ea typeface="+mn-ea"/>
                <a:cs typeface="+mn-cs"/>
              </a:rPr>
              <a:t>U.S. Environmental Protection Agency, Washington, DC.</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IDEXX, Inc. </a:t>
            </a:r>
            <a:r>
              <a:rPr lang="en-US" sz="1200" i="1" kern="1200" dirty="0" smtClean="0">
                <a:solidFill>
                  <a:schemeClr val="tx1"/>
                </a:solidFill>
                <a:effectLst/>
                <a:latin typeface="+mn-lt"/>
                <a:ea typeface="+mn-ea"/>
                <a:cs typeface="+mn-cs"/>
              </a:rPr>
              <a:t>Colilert</a:t>
            </a:r>
            <a:r>
              <a:rPr lang="en-US" sz="1200" kern="1200" dirty="0" smtClean="0">
                <a:solidFill>
                  <a:schemeClr val="tx1"/>
                </a:solidFill>
                <a:effectLst/>
                <a:latin typeface="+mn-lt"/>
                <a:ea typeface="+mn-ea"/>
                <a:cs typeface="+mn-cs"/>
              </a:rPr>
              <a:t> .www.idexx.com/water/products/colilert.html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IDEXX, Inc. </a:t>
            </a:r>
            <a:r>
              <a:rPr lang="en-US" sz="1200" i="1" kern="1200" dirty="0" smtClean="0">
                <a:solidFill>
                  <a:schemeClr val="tx1"/>
                </a:solidFill>
                <a:effectLst/>
                <a:latin typeface="+mn-lt"/>
                <a:ea typeface="+mn-ea"/>
                <a:cs typeface="+mn-cs"/>
              </a:rPr>
              <a:t>Colilert-18</a:t>
            </a:r>
            <a:r>
              <a:rPr lang="en-US" sz="1200" kern="1200" dirty="0" smtClean="0">
                <a:solidFill>
                  <a:schemeClr val="tx1"/>
                </a:solidFill>
                <a:effectLst/>
                <a:latin typeface="+mn-lt"/>
                <a:ea typeface="+mn-ea"/>
                <a:cs typeface="+mn-cs"/>
              </a:rPr>
              <a:t>. www.idexx.com/water/products/colilert-18.html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68AD512-9C5B-46A1-BB75-766F8FFEE14A}" type="slidenum">
              <a:rPr lang="en-US" smtClean="0"/>
              <a:t>6</a:t>
            </a:fld>
            <a:endParaRPr lang="en-US"/>
          </a:p>
        </p:txBody>
      </p:sp>
    </p:spTree>
    <p:extLst>
      <p:ext uri="{BB962C8B-B14F-4D97-AF65-F5344CB8AC3E}">
        <p14:creationId xmlns:p14="http://schemas.microsoft.com/office/powerpoint/2010/main" val="2139477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MX" sz="1200" b="1" dirty="0" smtClean="0">
                <a:effectLst/>
                <a:latin typeface="Calibri" panose="020F0502020204030204" pitchFamily="34" charset="0"/>
                <a:ea typeface="Calibri" panose="020F0502020204030204" pitchFamily="34" charset="0"/>
                <a:cs typeface="Times New Roman" panose="02020603050405020304" pitchFamily="18" charset="0"/>
              </a:rPr>
              <a:t>Nota: </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Para usarse en el Módulo 5.1, después de la diapositiva titulada </a:t>
            </a:r>
            <a:r>
              <a:rPr lang="es-MX" sz="1200" i="1" dirty="0" smtClean="0">
                <a:effectLst/>
                <a:latin typeface="Calibri" panose="020F0502020204030204" pitchFamily="34" charset="0"/>
                <a:ea typeface="Calibri" panose="020F0502020204030204" pitchFamily="34" charset="0"/>
                <a:cs typeface="Times New Roman" panose="02020603050405020304" pitchFamily="18" charset="0"/>
              </a:rPr>
              <a:t>¿Dónde puedo analizar las muestras? </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Esta diapositiva incluye métodos adicionales (presencia/ausencia) agregados por la FDA en una revisión de la hoja de asistencia técnica de metodologías equivalentes en el 2018. Esta diapositiva también puede ser presentada en el Módulo 5.2 como parte de una revisión y después de la diapositiva titulada ‘</a:t>
            </a:r>
            <a:r>
              <a:rPr lang="es-MX" sz="1200" i="1" dirty="0" smtClean="0">
                <a:effectLst/>
                <a:latin typeface="Calibri" panose="020F0502020204030204" pitchFamily="34" charset="0"/>
                <a:ea typeface="Calibri" panose="020F0502020204030204" pitchFamily="34" charset="0"/>
                <a:cs typeface="Times New Roman" panose="02020603050405020304" pitchFamily="18" charset="0"/>
              </a:rPr>
              <a:t>Criterio de la calidad del agua para las actividades de cosecha y postcosecha</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es-MX" sz="12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 julio de 2018, la FDA actualizó la hoja de asistencia técnica donde valida varios métodos equivalentes (de presencia/ausencia) en la detección de E. </a:t>
            </a:r>
            <a:r>
              <a:rPr lang="es-MX" sz="1200" kern="12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coli</a:t>
            </a:r>
            <a:r>
              <a:rPr lang="es-MX" sz="12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genérica en una muestra de 100 ml.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La hoja técnica indica lo siguiente con respecto a los métodos de esta diapositiva: “Con respecto a los criterios descritos solamente en § 112.44(a), la FDA ha determinado que los siguientes métodos de presencia/ausencia son científicamente válidos y al menos equivalentes al método de análisis en § 112.151(a), “Método 1603: </a:t>
            </a:r>
            <a:r>
              <a:rPr lang="es-MX" sz="1200" i="1" dirty="0" err="1" smtClean="0">
                <a:effectLst/>
                <a:latin typeface="Calibri" panose="020F0502020204030204" pitchFamily="34" charset="0"/>
                <a:ea typeface="Calibri" panose="020F0502020204030204" pitchFamily="34" charset="0"/>
                <a:cs typeface="Times New Roman" panose="02020603050405020304" pitchFamily="18" charset="0"/>
              </a:rPr>
              <a:t>Escherichia</a:t>
            </a:r>
            <a:r>
              <a:rPr lang="es-MX" sz="12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1200" i="1" dirty="0" err="1" smtClean="0">
                <a:effectLst/>
                <a:latin typeface="Calibri" panose="020F0502020204030204" pitchFamily="34" charset="0"/>
                <a:ea typeface="Calibri" panose="020F0502020204030204" pitchFamily="34" charset="0"/>
                <a:cs typeface="Times New Roman" panose="02020603050405020304" pitchFamily="18" charset="0"/>
              </a:rPr>
              <a:t>coli</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1200" i="1" dirty="0" smtClean="0">
                <a:effectLst/>
                <a:latin typeface="Calibri" panose="020F0502020204030204" pitchFamily="34" charset="0"/>
                <a:ea typeface="Calibri" panose="020F0502020204030204" pitchFamily="34" charset="0"/>
                <a:cs typeface="Times New Roman" panose="02020603050405020304" pitchFamily="18" charset="0"/>
              </a:rPr>
              <a:t>E. </a:t>
            </a:r>
            <a:r>
              <a:rPr lang="es-MX" sz="1200" i="1" dirty="0" err="1" smtClean="0">
                <a:effectLst/>
                <a:latin typeface="Calibri" panose="020F0502020204030204" pitchFamily="34" charset="0"/>
                <a:ea typeface="Calibri" panose="020F0502020204030204" pitchFamily="34" charset="0"/>
                <a:cs typeface="Times New Roman" panose="02020603050405020304" pitchFamily="18" charset="0"/>
              </a:rPr>
              <a:t>coli</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 en agua por membrana de filtración usando agar en membrana modificada para </a:t>
            </a:r>
            <a:r>
              <a:rPr lang="es-MX" sz="1200" i="1" dirty="0" err="1" smtClean="0">
                <a:effectLst/>
                <a:latin typeface="Calibri" panose="020F0502020204030204" pitchFamily="34" charset="0"/>
                <a:ea typeface="Calibri" panose="020F0502020204030204" pitchFamily="34" charset="0"/>
                <a:cs typeface="Times New Roman" panose="02020603050405020304" pitchFamily="18" charset="0"/>
              </a:rPr>
              <a:t>Escherichia</a:t>
            </a:r>
            <a:r>
              <a:rPr lang="es-MX" sz="12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1200" i="1" dirty="0" err="1" smtClean="0">
                <a:effectLst/>
                <a:latin typeface="Calibri" panose="020F0502020204030204" pitchFamily="34" charset="0"/>
                <a:ea typeface="Calibri" panose="020F0502020204030204" pitchFamily="34" charset="0"/>
                <a:cs typeface="Times New Roman" panose="02020603050405020304" pitchFamily="18" charset="0"/>
              </a:rPr>
              <a:t>coli</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 Termo tolerante (</a:t>
            </a:r>
            <a:r>
              <a:rPr lang="es-MX" sz="1200" dirty="0" err="1" smtClean="0">
                <a:effectLst/>
                <a:latin typeface="Calibri" panose="020F0502020204030204" pitchFamily="34" charset="0"/>
                <a:ea typeface="Calibri" panose="020F0502020204030204" pitchFamily="34" charset="0"/>
                <a:cs typeface="Times New Roman" panose="02020603050405020304" pitchFamily="18" charset="0"/>
              </a:rPr>
              <a:t>mTEC</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 Modificado)” (Diciembre 2009), en exactitud, precisión, y sensibilidad en la cuantificación de </a:t>
            </a:r>
            <a:r>
              <a:rPr lang="es-MX" sz="1200" i="1" dirty="0" err="1" smtClean="0">
                <a:effectLst/>
                <a:latin typeface="Calibri" panose="020F0502020204030204" pitchFamily="34" charset="0"/>
                <a:ea typeface="Calibri" panose="020F0502020204030204" pitchFamily="34" charset="0"/>
                <a:cs typeface="Times New Roman" panose="02020603050405020304" pitchFamily="18" charset="0"/>
              </a:rPr>
              <a:t>Escherichia</a:t>
            </a:r>
            <a:r>
              <a:rPr lang="es-MX" sz="12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1200" i="1" dirty="0" err="1" smtClean="0">
                <a:effectLst/>
                <a:latin typeface="Calibri" panose="020F0502020204030204" pitchFamily="34" charset="0"/>
                <a:ea typeface="Calibri" panose="020F0502020204030204" pitchFamily="34" charset="0"/>
                <a:cs typeface="Times New Roman" panose="02020603050405020304" pitchFamily="18" charset="0"/>
              </a:rPr>
              <a:t>coli</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 genérica en agua de uso agrícola.”</a:t>
            </a:r>
            <a:r>
              <a:rPr lang="es-MX" sz="12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es-MX" sz="12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 julio de 2018, la FDA actualizó la hoja de asistencia técnica donde valida varios métodos equivalentes (de presencia/ausencia) en la detección de E. </a:t>
            </a:r>
            <a:r>
              <a:rPr lang="es-MX" sz="1200" kern="12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coli</a:t>
            </a:r>
            <a:r>
              <a:rPr lang="es-MX" sz="12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genérica en una muestra de 100 ml.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Los métodos analíticos de presencia/ausencia que se listan aquí pueden ser utilizados para determinar si la calidad del agua es apropiada para los usos especificados en §112.44(a)(1) al (4) incluyendo el agua usada durante las actividades de cosecha o postcosecha.</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Para las huertas que están analizando sus pozos con resultados de </a:t>
            </a:r>
            <a:r>
              <a:rPr lang="es-MX" sz="1200" i="1" dirty="0" smtClean="0">
                <a:effectLst/>
                <a:latin typeface="Calibri" panose="020F0502020204030204" pitchFamily="34" charset="0"/>
                <a:ea typeface="Calibri" panose="020F0502020204030204" pitchFamily="34" charset="0"/>
                <a:cs typeface="Times New Roman" panose="02020603050405020304" pitchFamily="18" charset="0"/>
              </a:rPr>
              <a:t>E. </a:t>
            </a:r>
            <a:r>
              <a:rPr lang="es-MX" sz="1200" i="1" dirty="0" err="1" smtClean="0">
                <a:effectLst/>
                <a:latin typeface="Calibri" panose="020F0502020204030204" pitchFamily="34" charset="0"/>
                <a:ea typeface="Calibri" panose="020F0502020204030204" pitchFamily="34" charset="0"/>
                <a:cs typeface="Times New Roman" panose="02020603050405020304" pitchFamily="18" charset="0"/>
              </a:rPr>
              <a:t>coli</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 genéricos no detectables, esta agua cumpliría los requisitos de calidad para el agua para la producción.</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Al utilizar este enfoque, los productores no podrían calcular una MG y VUE como se describe en la actual Norma de inocuidad de los productos agrícolas frescos de FSMA.</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Los instructores deben recordar a los productores que las condiciones de almacenamiento (incluyendo el tiempo y la temperatura) entre la toma de muestra y el análisis pueden afectar los resultados de las pruebas. Algunos métodos especifican un marco de tiempo máximo para llevar estas muestras al laboratorio (por ejemplo, 30 horas). También es importante hacerles saber que esas muestras deben ser enfriadas inmediatamente una vez que son colectadas y mantenerlas frías hasta que sean entregadas al laboratorio. Si los productores tienen curiosidad de saber por qué se permite más tiempo en la entrega de las muestras, esto es debido a que los estándares fueron desarrollados para el análisis de agua potable utilizando métodos de presencia/ausencia, los cuales permiten 30 horas de entrega.</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La hoja de asistencia técnica de la FDA no proporciona referencias específicas de las metodologías listadas en la diapositiva. Las referencias que a continuación se presentan son de métodos aprobados por la EPA o de métodos que parecen ser los mismos a los que la FDA lista como métodos equivalentes. </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MX" sz="1200" b="1" dirty="0" smtClean="0">
                <a:effectLst/>
                <a:latin typeface="Calibri" panose="020F0502020204030204" pitchFamily="34" charset="0"/>
                <a:ea typeface="Calibri" panose="020F0502020204030204" pitchFamily="34" charset="0"/>
                <a:cs typeface="Times New Roman" panose="02020603050405020304" pitchFamily="18" charset="0"/>
              </a:rPr>
              <a:t>Nota de la imagen</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 A la izquierda, prueba Colilert o Colilert-18 (IDEXX); a la derecha, prueba de bolsa E*</a:t>
            </a:r>
            <a:r>
              <a:rPr lang="es-MX" sz="1200" dirty="0" err="1" smtClean="0">
                <a:effectLst/>
                <a:latin typeface="Calibri" panose="020F0502020204030204" pitchFamily="34" charset="0"/>
                <a:ea typeface="Calibri" panose="020F0502020204030204" pitchFamily="34" charset="0"/>
                <a:cs typeface="Times New Roman" panose="02020603050405020304" pitchFamily="18" charset="0"/>
              </a:rPr>
              <a:t>Colite</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1200" dirty="0" err="1" smtClean="0">
                <a:effectLst/>
                <a:latin typeface="Calibri" panose="020F0502020204030204" pitchFamily="34" charset="0"/>
                <a:ea typeface="Calibri" panose="020F0502020204030204" pitchFamily="34" charset="0"/>
                <a:cs typeface="Times New Roman" panose="02020603050405020304" pitchFamily="18" charset="0"/>
              </a:rPr>
              <a:t>Charm</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1200" dirty="0" err="1" smtClean="0">
                <a:effectLst/>
                <a:latin typeface="Calibri" panose="020F0502020204030204" pitchFamily="34" charset="0"/>
                <a:ea typeface="Calibri" panose="020F0502020204030204" pitchFamily="34" charset="0"/>
                <a:cs typeface="Times New Roman" panose="02020603050405020304" pitchFamily="18" charset="0"/>
              </a:rPr>
              <a:t>Sciences</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  Observe que un resultado positivo de </a:t>
            </a:r>
            <a:r>
              <a:rPr lang="es-MX" sz="1200" i="1" dirty="0" smtClean="0">
                <a:effectLst/>
                <a:latin typeface="Calibri" panose="020F0502020204030204" pitchFamily="34" charset="0"/>
                <a:ea typeface="Calibri" panose="020F0502020204030204" pitchFamily="34" charset="0"/>
                <a:cs typeface="Times New Roman" panose="02020603050405020304" pitchFamily="18" charset="0"/>
              </a:rPr>
              <a:t>E. </a:t>
            </a:r>
            <a:r>
              <a:rPr lang="es-MX" sz="1200" i="1" dirty="0" err="1" smtClean="0">
                <a:effectLst/>
                <a:latin typeface="Calibri" panose="020F0502020204030204" pitchFamily="34" charset="0"/>
                <a:ea typeface="Calibri" panose="020F0502020204030204" pitchFamily="34" charset="0"/>
                <a:cs typeface="Times New Roman" panose="02020603050405020304" pitchFamily="18" charset="0"/>
              </a:rPr>
              <a:t>coli</a:t>
            </a:r>
            <a:r>
              <a:rPr lang="es-MX" sz="12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es indicado con fluorescencia bajo la luz ultravioleta en ambas pruebas, donde el color azul no es visible.  Los coliformes totales se indican en color amarillo (Colilert) o en color azul-verde visible (E*</a:t>
            </a:r>
            <a:r>
              <a:rPr lang="es-MX" sz="1200" dirty="0" err="1" smtClean="0">
                <a:effectLst/>
                <a:latin typeface="Calibri" panose="020F0502020204030204" pitchFamily="34" charset="0"/>
                <a:ea typeface="Calibri" panose="020F0502020204030204" pitchFamily="34" charset="0"/>
                <a:cs typeface="Times New Roman" panose="02020603050405020304" pitchFamily="18" charset="0"/>
              </a:rPr>
              <a:t>Colite</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smtClean="0">
              <a:solidFill>
                <a:schemeClr val="tx1"/>
              </a:solidFill>
              <a:effectLst/>
              <a:latin typeface="+mn-lt"/>
              <a:ea typeface="+mn-ea"/>
              <a:cs typeface="+mn-cs"/>
            </a:endParaRPr>
          </a:p>
          <a:p>
            <a:pPr marL="0" marR="0">
              <a:lnSpc>
                <a:spcPct val="107000"/>
              </a:lnSpc>
              <a:spcBef>
                <a:spcPts val="0"/>
              </a:spcBef>
              <a:spcAft>
                <a:spcPts val="800"/>
              </a:spcAft>
            </a:pPr>
            <a:r>
              <a:rPr lang="en-US" sz="1200" b="1" dirty="0" err="1" smtClean="0">
                <a:effectLst/>
                <a:latin typeface="Calibri" panose="020F0502020204030204" pitchFamily="34" charset="0"/>
                <a:ea typeface="Calibri" panose="020F0502020204030204" pitchFamily="34" charset="0"/>
                <a:cs typeface="Times New Roman" panose="02020603050405020304" pitchFamily="18" charset="0"/>
              </a:rPr>
              <a:t>Recursos</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err="1" smtClean="0">
                <a:effectLst/>
                <a:latin typeface="Calibri" panose="020F0502020204030204" pitchFamily="34" charset="0"/>
                <a:ea typeface="Calibri" panose="020F0502020204030204" pitchFamily="34" charset="0"/>
                <a:cs typeface="Times New Roman" panose="02020603050405020304" pitchFamily="18" charset="0"/>
              </a:rPr>
              <a:t>adicionales</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FDA Fact Sheet. (2018). </a:t>
            </a: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Equivalent Testing Methodologies for Agricultural Water</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www.fda.gov/Food/FoodScienceResearch/LaboratoryMethods/ucm575251.htm</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Stoeckel, D., Clements, D., Fisk, C., Wall, G., Woods, K., and Bihn, E. (2019). The Water Analysis Method Requirement in the FSMA Produce Safety Rule. Factsheet. </a:t>
            </a:r>
            <a:r>
              <a:rPr lang="en-US"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https://producesafetyalliance.cornell.edu/sites/producesafetyalliance.cornell.edu/files/shared/documents/Water-Analysis.pdf</a:t>
            </a:r>
            <a:endParaRPr lang="en-US"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err="1" smtClean="0">
                <a:effectLst/>
                <a:latin typeface="Calibri" panose="020F0502020204030204" pitchFamily="34" charset="0"/>
                <a:ea typeface="Calibri" panose="020F0502020204030204" pitchFamily="34" charset="0"/>
                <a:cs typeface="Times New Roman" panose="02020603050405020304" pitchFamily="18" charset="0"/>
              </a:rPr>
              <a:t>Referencias</a:t>
            </a: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EPA (2014). Method 1603: </a:t>
            </a:r>
            <a:r>
              <a:rPr lang="en-US" sz="1200" u="sng" dirty="0" smtClean="0">
                <a:effectLst/>
                <a:latin typeface="Calibri" panose="020F0502020204030204" pitchFamily="34" charset="0"/>
                <a:ea typeface="Calibri" panose="020F0502020204030204" pitchFamily="34" charset="0"/>
                <a:cs typeface="Times New Roman" panose="02020603050405020304" pitchFamily="18" charset="0"/>
              </a:rPr>
              <a:t>Escherichia coli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200" u="sng" dirty="0" smtClean="0">
                <a:effectLst/>
                <a:latin typeface="Calibri" panose="020F0502020204030204" pitchFamily="34" charset="0"/>
                <a:ea typeface="Calibri" panose="020F0502020204030204" pitchFamily="34" charset="0"/>
                <a:cs typeface="Times New Roman" panose="02020603050405020304" pitchFamily="18" charset="0"/>
              </a:rPr>
              <a:t>E. coli</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in Water by Membrane Filtration Using Modified membrane-</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Thermotolerant</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smtClean="0">
                <a:effectLst/>
                <a:latin typeface="Calibri" panose="020F0502020204030204" pitchFamily="34" charset="0"/>
                <a:ea typeface="Calibri" panose="020F0502020204030204" pitchFamily="34" charset="0"/>
                <a:cs typeface="Times New Roman" panose="02020603050405020304" pitchFamily="18" charset="0"/>
              </a:rPr>
              <a:t>Escherichia coli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Agar (Modified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mTEC</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EPA-821-R-14-010. </a:t>
            </a: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U.S. Environmental Protection Agency</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Washington, DC.</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EPA (2019). Analytical Methods Approved for Compliance Monitoring under the Ground Water Rule.  EPA-815-B-19-006. </a:t>
            </a: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U.S. Environmental Protection Agency, Washington, DC.</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www.epa.gov/sites/production/files/2017-02/documents/gwr_approved_methods.pdf</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Code of Federal Regulations 2018 Alternative Testing Methods for Contaminants Listed at 40 CFR 141.21(f)(6) (</a:t>
            </a: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E. coli</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Modified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Colitag</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Reference 13:  Modified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Colitag</a:t>
            </a:r>
            <a:r>
              <a:rPr lang="en-US" sz="1200" baseline="30000" dirty="0" err="1" smtClean="0">
                <a:effectLst/>
                <a:latin typeface="Calibri" panose="020F0502020204030204" pitchFamily="34" charset="0"/>
                <a:ea typeface="Calibri" panose="020F0502020204030204" pitchFamily="34" charset="0"/>
                <a:cs typeface="Times New Roman" panose="02020603050405020304" pitchFamily="18" charset="0"/>
              </a:rPr>
              <a:t>TM</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Method, “Modified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Colitag</a:t>
            </a:r>
            <a:r>
              <a:rPr lang="en-US" sz="1200" baseline="30000" dirty="0" err="1" smtClean="0">
                <a:effectLst/>
                <a:latin typeface="Calibri" panose="020F0502020204030204" pitchFamily="34" charset="0"/>
                <a:ea typeface="Calibri" panose="020F0502020204030204" pitchFamily="34" charset="0"/>
                <a:cs typeface="Times New Roman" panose="02020603050405020304" pitchFamily="18" charset="0"/>
              </a:rPr>
              <a:t>TM</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Test Method for the Simultaneous Detection of </a:t>
            </a: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E. coli</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and other Total Coliforms in Water (ATP D05-0035),” August 28, 2009. Available at </a:t>
            </a: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http://www.nemi.gov</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or from CPI, International, 580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Skylane</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Boulevard, Santa Rosa, CA 95403</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Code of Federal Regulations 2018 Alternative Testing Methods for Contaminants Listed at 40 CFR 141.402(c)(2) (</a:t>
            </a: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E. coli</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Readycult</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reference 20: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Readycult</a:t>
            </a:r>
            <a:r>
              <a:rPr lang="en-US" sz="1200" baseline="300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Method,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Readycult</a:t>
            </a:r>
            <a:r>
              <a:rPr lang="en-US" sz="1200" baseline="300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Coliforms 100 Presence/Absence Test for Detection and Identification of Coliform Bacteria and </a:t>
            </a: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Escherichia coli</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in Finished Waters,” January, 2007. Version 1.1. Available from EMD Millipore (division of Merck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KGaA</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Darmstadt, Germany), 290 Concord Road, Billerica, MA 01821</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Colilert,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Colisure</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Colilert-18 referenced as Standard Methods 9223 B</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s-MX" sz="1200" dirty="0" err="1" smtClean="0">
                <a:effectLst/>
                <a:latin typeface="Calibri" panose="020F0502020204030204" pitchFamily="34" charset="0"/>
                <a:ea typeface="Calibri" panose="020F0502020204030204" pitchFamily="34" charset="0"/>
                <a:cs typeface="Times New Roman" panose="02020603050405020304" pitchFamily="18" charset="0"/>
              </a:rPr>
              <a:t>Tecta</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 EC/TC Reference 33: </a:t>
            </a:r>
            <a:r>
              <a:rPr lang="es-MX" sz="1200" dirty="0" err="1" smtClean="0">
                <a:effectLst/>
                <a:latin typeface="Calibri" panose="020F0502020204030204" pitchFamily="34" charset="0"/>
                <a:ea typeface="Calibri" panose="020F0502020204030204" pitchFamily="34" charset="0"/>
                <a:cs typeface="Times New Roman" panose="02020603050405020304" pitchFamily="18" charset="0"/>
              </a:rPr>
              <a:t>Tecta</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 EC/TC.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Techta</a:t>
            </a:r>
            <a:r>
              <a:rPr lang="en-US" sz="1200" baseline="30000" dirty="0" err="1" smtClean="0">
                <a:effectLst/>
                <a:latin typeface="Calibri" panose="020F0502020204030204" pitchFamily="34" charset="0"/>
                <a:ea typeface="Calibri" panose="020F0502020204030204" pitchFamily="34" charset="0"/>
                <a:cs typeface="Times New Roman" panose="02020603050405020304" pitchFamily="18" charset="0"/>
              </a:rPr>
              <a:t>TM</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EC</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/TC Medium and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Techta</a:t>
            </a:r>
            <a:r>
              <a:rPr lang="en-US" sz="1200" baseline="30000" dirty="0" err="1" smtClean="0">
                <a:effectLst/>
                <a:latin typeface="Calibri" panose="020F0502020204030204" pitchFamily="34" charset="0"/>
                <a:ea typeface="Calibri" panose="020F0502020204030204" pitchFamily="34" charset="0"/>
                <a:cs typeface="Times New Roman" panose="02020603050405020304" pitchFamily="18" charset="0"/>
              </a:rPr>
              <a:t>TM</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Instrument</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 Presence/Absence Method for the Simultaneous Detection of Total Coliforms and </a:t>
            </a: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Escherichia coli</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E. coli</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in Drinking Water,” version 1.0, May 2014. Available from Pathogen Detection Systems, Inc., 382 King Street East, Kingston, Ontario, Canada, K7K 2Y2</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s-MX" sz="1200" dirty="0" err="1" smtClean="0">
                <a:effectLst/>
                <a:latin typeface="Calibri" panose="020F0502020204030204" pitchFamily="34" charset="0"/>
                <a:ea typeface="Calibri" panose="020F0502020204030204" pitchFamily="34" charset="0"/>
                <a:cs typeface="Times New Roman" panose="02020603050405020304" pitchFamily="18" charset="0"/>
              </a:rPr>
              <a:t>Tecta</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 EC/TC Reference 43: </a:t>
            </a:r>
            <a:r>
              <a:rPr lang="es-MX" sz="1200" dirty="0" err="1" smtClean="0">
                <a:effectLst/>
                <a:latin typeface="Calibri" panose="020F0502020204030204" pitchFamily="34" charset="0"/>
                <a:ea typeface="Calibri" panose="020F0502020204030204" pitchFamily="34" charset="0"/>
                <a:cs typeface="Times New Roman" panose="02020603050405020304" pitchFamily="18" charset="0"/>
              </a:rPr>
              <a:t>Tecta</a:t>
            </a:r>
            <a:r>
              <a:rPr lang="es-MX" sz="1200" dirty="0" smtClean="0">
                <a:effectLst/>
                <a:latin typeface="Calibri" panose="020F0502020204030204" pitchFamily="34" charset="0"/>
                <a:ea typeface="Calibri" panose="020F0502020204030204" pitchFamily="34" charset="0"/>
                <a:cs typeface="Times New Roman" panose="02020603050405020304" pitchFamily="18" charset="0"/>
              </a:rPr>
              <a:t> EC/TC.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Tecta</a:t>
            </a:r>
            <a:r>
              <a:rPr lang="en-US" sz="1200" baseline="30000" dirty="0" err="1" smtClean="0">
                <a:effectLst/>
                <a:latin typeface="Calibri" panose="020F0502020204030204" pitchFamily="34" charset="0"/>
                <a:ea typeface="Calibri" panose="020F0502020204030204" pitchFamily="34" charset="0"/>
                <a:cs typeface="Times New Roman" panose="02020603050405020304" pitchFamily="18" charset="0"/>
              </a:rPr>
              <a:t>TM</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EC/TC Medium and the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Tecta</a:t>
            </a:r>
            <a:r>
              <a:rPr lang="en-US" sz="1200" baseline="30000" dirty="0" err="1" smtClean="0">
                <a:effectLst/>
                <a:latin typeface="Calibri" panose="020F0502020204030204" pitchFamily="34" charset="0"/>
                <a:ea typeface="Calibri" panose="020F0502020204030204" pitchFamily="34" charset="0"/>
                <a:cs typeface="Times New Roman" panose="02020603050405020304" pitchFamily="18" charset="0"/>
              </a:rPr>
              <a:t>TM</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Instrument: A Presence/Absence Method for the Simultaneous Detection of Total Coliforms and </a:t>
            </a: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Escherichia coli</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E. coli</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in Drinking Water,” version 2.0, February 2017. Available from Pathogen Detection Systems, Inc., 382 King Street East, Kingston, Ontario, Canada, K7K 2Y2</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Charm Sciences documentation</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E*</a:t>
            </a:r>
            <a:r>
              <a:rPr lang="en-US" sz="1200" i="1" dirty="0" err="1" smtClean="0">
                <a:effectLst/>
                <a:latin typeface="Calibri" panose="020F0502020204030204" pitchFamily="34" charset="0"/>
                <a:ea typeface="Calibri" panose="020F0502020204030204" pitchFamily="34" charset="0"/>
                <a:cs typeface="Times New Roman" panose="02020603050405020304" pitchFamily="18" charset="0"/>
              </a:rPr>
              <a:t>Colite</a:t>
            </a: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 Vial Test for Total Coliforms and E. coli in Potable Water: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resources.charm.com/file/120</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E*</a:t>
            </a:r>
            <a:r>
              <a:rPr lang="en-US" sz="1200" i="1" dirty="0" err="1" smtClean="0">
                <a:effectLst/>
                <a:latin typeface="Calibri" panose="020F0502020204030204" pitchFamily="34" charset="0"/>
                <a:ea typeface="Calibri" panose="020F0502020204030204" pitchFamily="34" charset="0"/>
                <a:cs typeface="Times New Roman" panose="02020603050405020304" pitchFamily="18" charset="0"/>
              </a:rPr>
              <a:t>Colite</a:t>
            </a: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 Test for Total Coliforms and E. coli in Potable Water</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resources.charm.com/file/89</a:t>
            </a: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s-MX" sz="1200" b="1" dirty="0" smtClean="0">
                <a:effectLst/>
                <a:latin typeface="Calibri" panose="020F0502020204030204" pitchFamily="34" charset="0"/>
                <a:ea typeface="Calibri" panose="020F0502020204030204" pitchFamily="34" charset="0"/>
                <a:cs typeface="Times New Roman" panose="02020603050405020304" pitchFamily="18" charset="0"/>
              </a:rPr>
              <a:t>Páginas web de los </a:t>
            </a:r>
            <a:r>
              <a:rPr lang="es-MX" sz="1200" b="1" smtClean="0">
                <a:effectLst/>
                <a:latin typeface="Calibri" panose="020F0502020204030204" pitchFamily="34" charset="0"/>
                <a:ea typeface="Calibri" panose="020F0502020204030204" pitchFamily="34" charset="0"/>
                <a:cs typeface="Times New Roman" panose="02020603050405020304" pitchFamily="18" charset="0"/>
              </a:rPr>
              <a:t>fabricantes: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TECTA</a:t>
            </a:r>
            <a:r>
              <a:rPr lang="en-US" sz="1200" baseline="30000" dirty="0" smtClean="0">
                <a:effectLst/>
                <a:latin typeface="Calibri" panose="020F0502020204030204" pitchFamily="34" charset="0"/>
                <a:ea typeface="Calibri" panose="020F0502020204030204" pitchFamily="34" charset="0"/>
                <a:cs typeface="Times New Roman" panose="02020603050405020304" pitchFamily="18" charset="0"/>
              </a:rPr>
              <a:t>TM</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EC/TC medium and the TECTA</a:t>
            </a:r>
            <a:r>
              <a:rPr lang="en-US" sz="1200" baseline="30000" dirty="0" smtClean="0">
                <a:effectLst/>
                <a:latin typeface="Calibri" panose="020F0502020204030204" pitchFamily="34" charset="0"/>
                <a:ea typeface="Calibri" panose="020F0502020204030204" pitchFamily="34" charset="0"/>
                <a:cs typeface="Times New Roman" panose="02020603050405020304" pitchFamily="18" charset="0"/>
              </a:rPr>
              <a:t>TM</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Instrument: A Presence/Absence Method for the Simultaneous Detection of Total Coliforms and </a:t>
            </a: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Escherichia coli</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E. coli</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in Drinking Water. (2014). Veolia Water Technologies http://technomaps.veoliawatertechnologies.com/tecta/en/</a:t>
            </a:r>
          </a:p>
          <a:p>
            <a:pPr marL="342900" marR="0" lvl="0" indent="-342900">
              <a:lnSpc>
                <a:spcPct val="107000"/>
              </a:lnSpc>
              <a:spcBef>
                <a:spcPts val="0"/>
              </a:spcBef>
              <a:spcAft>
                <a:spcPts val="800"/>
              </a:spcAft>
              <a:buFont typeface="+mj-lt"/>
              <a:buAutoNum type="arabicPeriod"/>
              <a:tabLst>
                <a:tab pos="4572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Modified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Colitag</a:t>
            </a:r>
            <a:r>
              <a:rPr lang="en-US" sz="1200" baseline="30000" dirty="0" err="1" smtClean="0">
                <a:effectLst/>
                <a:latin typeface="Calibri" panose="020F0502020204030204" pitchFamily="34" charset="0"/>
                <a:ea typeface="Calibri" panose="020F0502020204030204" pitchFamily="34" charset="0"/>
                <a:cs typeface="Times New Roman" panose="02020603050405020304" pitchFamily="18" charset="0"/>
              </a:rPr>
              <a:t>TM</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Test Method for the Simultaneous Detection of </a:t>
            </a: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E. coli</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and other Total Coliforms in Water. ATP D05-0035. (2009). http://www.colitag.com/</a:t>
            </a:r>
          </a:p>
          <a:p>
            <a:pPr marL="342900" marR="0" lvl="0" indent="-342900">
              <a:lnSpc>
                <a:spcPct val="107000"/>
              </a:lnSpc>
              <a:spcBef>
                <a:spcPts val="0"/>
              </a:spcBef>
              <a:spcAft>
                <a:spcPts val="800"/>
              </a:spcAft>
              <a:buFont typeface="+mj-lt"/>
              <a:buAutoNum type="arabicPeriod"/>
              <a:tabLst>
                <a:tab pos="4572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IDEXX Colilert Test Kit https://www.idexx.com/en/water/water-products-services/colilert/</a:t>
            </a:r>
          </a:p>
          <a:p>
            <a:pPr marL="342900" marR="0" lvl="0" indent="-342900">
              <a:lnSpc>
                <a:spcPct val="107000"/>
              </a:lnSpc>
              <a:spcBef>
                <a:spcPts val="0"/>
              </a:spcBef>
              <a:spcAft>
                <a:spcPts val="800"/>
              </a:spcAft>
              <a:buFont typeface="+mj-lt"/>
              <a:buAutoNum type="arabicPeriod"/>
              <a:tabLst>
                <a:tab pos="4572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IDEXX Colilert-18 Test Kit  https://www.idexx.com/en/water/water-products-services/colilert-18/</a:t>
            </a:r>
          </a:p>
          <a:p>
            <a:pPr marL="342900" marR="0" lvl="0" indent="-342900">
              <a:lnSpc>
                <a:spcPct val="107000"/>
              </a:lnSpc>
              <a:spcBef>
                <a:spcPts val="0"/>
              </a:spcBef>
              <a:spcAft>
                <a:spcPts val="800"/>
              </a:spcAft>
              <a:buFont typeface="+mj-lt"/>
              <a:buAutoNum type="arabicPeriod"/>
              <a:tabLst>
                <a:tab pos="4572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IDEXX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Colisure</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Test Kit https://www.idexx.com/en/water/water-products-services/colisure/</a:t>
            </a:r>
          </a:p>
          <a:p>
            <a:pPr marL="342900" marR="0" lvl="0" indent="-342900">
              <a:lnSpc>
                <a:spcPct val="107000"/>
              </a:lnSpc>
              <a:spcBef>
                <a:spcPts val="0"/>
              </a:spcBef>
              <a:spcAft>
                <a:spcPts val="800"/>
              </a:spcAft>
              <a:buFont typeface="+mj-lt"/>
              <a:buAutoNum type="arabicPeriod"/>
              <a:tabLst>
                <a:tab pos="4572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E*</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Colite</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Bag or Vial Test for Total Coliforms and </a:t>
            </a: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E. coli</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in Potable Water. Charm Sciences, Inc. https://www.charm.com/products/test-and-kits/microbial-detection-tests/ecolite-test/</a:t>
            </a:r>
          </a:p>
          <a:p>
            <a:pPr marL="342900" marR="0" lvl="0" indent="-342900">
              <a:lnSpc>
                <a:spcPct val="107000"/>
              </a:lnSpc>
              <a:spcBef>
                <a:spcPts val="0"/>
              </a:spcBef>
              <a:spcAft>
                <a:spcPts val="800"/>
              </a:spcAft>
              <a:buFont typeface="+mj-lt"/>
              <a:buAutoNum type="arabicPeriod"/>
              <a:tabLst>
                <a:tab pos="457200" algn="l"/>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101298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Readycult</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Coliforms 100. EMD Millipore (division of Merck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KGaA</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Darmstadt, Germany). https://www.emdmillipore.com/US/en/product/Coliforms-100,MDA_CHEM-101298?CatalogCategoryID=</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68AD512-9C5B-46A1-BB75-766F8FFEE14A}" type="slidenum">
              <a:rPr lang="en-US" smtClean="0"/>
              <a:t>7</a:t>
            </a:fld>
            <a:endParaRPr lang="en-US"/>
          </a:p>
        </p:txBody>
      </p:sp>
    </p:spTree>
    <p:extLst>
      <p:ext uri="{BB962C8B-B14F-4D97-AF65-F5344CB8AC3E}">
        <p14:creationId xmlns:p14="http://schemas.microsoft.com/office/powerpoint/2010/main" val="2721777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7.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6477000" cy="1143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752600" y="1905000"/>
            <a:ext cx="6477000" cy="3505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446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FE53573-B635-456E-9F40-B3FB4539D89D}" type="datetimeFigureOut">
              <a:rPr lang="en-US" smtClean="0"/>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DD499-5A07-4B99-9214-0F1BA43A7683}" type="slidenum">
              <a:rPr lang="en-US" smtClean="0"/>
              <a:t>‹#›</a:t>
            </a:fld>
            <a:endParaRPr lang="en-US"/>
          </a:p>
        </p:txBody>
      </p:sp>
    </p:spTree>
    <p:extLst>
      <p:ext uri="{BB962C8B-B14F-4D97-AF65-F5344CB8AC3E}">
        <p14:creationId xmlns:p14="http://schemas.microsoft.com/office/powerpoint/2010/main" val="3219208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E53573-B635-456E-9F40-B3FB4539D89D}" type="datetimeFigureOut">
              <a:rPr lang="en-US" smtClean="0"/>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DD499-5A07-4B99-9214-0F1BA43A7683}" type="slidenum">
              <a:rPr lang="en-US" smtClean="0"/>
              <a:t>‹#›</a:t>
            </a:fld>
            <a:endParaRPr lang="en-US"/>
          </a:p>
        </p:txBody>
      </p:sp>
    </p:spTree>
    <p:extLst>
      <p:ext uri="{BB962C8B-B14F-4D97-AF65-F5344CB8AC3E}">
        <p14:creationId xmlns:p14="http://schemas.microsoft.com/office/powerpoint/2010/main" val="3664436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E53573-B635-456E-9F40-B3FB4539D89D}" type="datetimeFigureOut">
              <a:rPr lang="en-US" smtClean="0"/>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DD499-5A07-4B99-9214-0F1BA43A7683}" type="slidenum">
              <a:rPr lang="en-US" smtClean="0"/>
              <a:t>‹#›</a:t>
            </a:fld>
            <a:endParaRPr lang="en-US"/>
          </a:p>
        </p:txBody>
      </p:sp>
    </p:spTree>
    <p:extLst>
      <p:ext uri="{BB962C8B-B14F-4D97-AF65-F5344CB8AC3E}">
        <p14:creationId xmlns:p14="http://schemas.microsoft.com/office/powerpoint/2010/main" val="3786204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E53573-B635-456E-9F40-B3FB4539D89D}" type="datetimeFigureOut">
              <a:rPr lang="en-US" smtClean="0"/>
              <a:t>6/23/2019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DD499-5A07-4B99-9214-0F1BA43A7683}" type="slidenum">
              <a:rPr lang="en-US" smtClean="0"/>
              <a:t>‹#›</a:t>
            </a:fld>
            <a:endParaRPr lang="en-US"/>
          </a:p>
        </p:txBody>
      </p:sp>
    </p:spTree>
    <p:extLst>
      <p:ext uri="{BB962C8B-B14F-4D97-AF65-F5344CB8AC3E}">
        <p14:creationId xmlns:p14="http://schemas.microsoft.com/office/powerpoint/2010/main" val="2008762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E53573-B635-456E-9F40-B3FB4539D89D}" type="datetimeFigureOut">
              <a:rPr lang="en-US" smtClean="0"/>
              <a:t>6/23/2019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DD499-5A07-4B99-9214-0F1BA43A7683}" type="slidenum">
              <a:rPr lang="en-US" smtClean="0"/>
              <a:t>‹#›</a:t>
            </a:fld>
            <a:endParaRPr lang="en-US"/>
          </a:p>
        </p:txBody>
      </p:sp>
    </p:spTree>
    <p:extLst>
      <p:ext uri="{BB962C8B-B14F-4D97-AF65-F5344CB8AC3E}">
        <p14:creationId xmlns:p14="http://schemas.microsoft.com/office/powerpoint/2010/main" val="3482696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E53573-B635-456E-9F40-B3FB4539D89D}" type="datetimeFigureOut">
              <a:rPr lang="en-US" smtClean="0"/>
              <a:t>6/23/2019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DD499-5A07-4B99-9214-0F1BA43A7683}" type="slidenum">
              <a:rPr lang="en-US" smtClean="0"/>
              <a:t>‹#›</a:t>
            </a:fld>
            <a:endParaRPr lang="en-US"/>
          </a:p>
        </p:txBody>
      </p:sp>
    </p:spTree>
    <p:extLst>
      <p:ext uri="{BB962C8B-B14F-4D97-AF65-F5344CB8AC3E}">
        <p14:creationId xmlns:p14="http://schemas.microsoft.com/office/powerpoint/2010/main" val="1305190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E53573-B635-456E-9F40-B3FB4539D89D}" type="datetimeFigureOut">
              <a:rPr lang="en-US" smtClean="0"/>
              <a:t>6/23/2019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DD499-5A07-4B99-9214-0F1BA43A7683}" type="slidenum">
              <a:rPr lang="en-US" smtClean="0"/>
              <a:t>‹#›</a:t>
            </a:fld>
            <a:endParaRPr lang="en-US"/>
          </a:p>
        </p:txBody>
      </p:sp>
    </p:spTree>
    <p:extLst>
      <p:ext uri="{BB962C8B-B14F-4D97-AF65-F5344CB8AC3E}">
        <p14:creationId xmlns:p14="http://schemas.microsoft.com/office/powerpoint/2010/main" val="3954082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FE53573-B635-456E-9F40-B3FB4539D89D}" type="datetimeFigureOut">
              <a:rPr lang="en-US" smtClean="0"/>
              <a:t>6/23/2019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DD499-5A07-4B99-9214-0F1BA43A7683}" type="slidenum">
              <a:rPr lang="en-US" smtClean="0"/>
              <a:t>‹#›</a:t>
            </a:fld>
            <a:endParaRPr lang="en-US"/>
          </a:p>
        </p:txBody>
      </p:sp>
    </p:spTree>
    <p:extLst>
      <p:ext uri="{BB962C8B-B14F-4D97-AF65-F5344CB8AC3E}">
        <p14:creationId xmlns:p14="http://schemas.microsoft.com/office/powerpoint/2010/main" val="2071059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FE53573-B635-456E-9F40-B3FB4539D89D}" type="datetimeFigureOut">
              <a:rPr lang="en-US" smtClean="0"/>
              <a:t>6/23/2019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DD499-5A07-4B99-9214-0F1BA43A7683}" type="slidenum">
              <a:rPr lang="en-US" smtClean="0"/>
              <a:t>‹#›</a:t>
            </a:fld>
            <a:endParaRPr lang="en-US"/>
          </a:p>
        </p:txBody>
      </p:sp>
    </p:spTree>
    <p:extLst>
      <p:ext uri="{BB962C8B-B14F-4D97-AF65-F5344CB8AC3E}">
        <p14:creationId xmlns:p14="http://schemas.microsoft.com/office/powerpoint/2010/main" val="1872468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E53573-B635-456E-9F40-B3FB4539D89D}" type="datetimeFigureOut">
              <a:rPr lang="en-US" smtClean="0"/>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DD499-5A07-4B99-9214-0F1BA43A7683}" type="slidenum">
              <a:rPr lang="en-US" smtClean="0"/>
              <a:t>‹#›</a:t>
            </a:fld>
            <a:endParaRPr lang="en-US"/>
          </a:p>
        </p:txBody>
      </p:sp>
    </p:spTree>
    <p:extLst>
      <p:ext uri="{BB962C8B-B14F-4D97-AF65-F5344CB8AC3E}">
        <p14:creationId xmlns:p14="http://schemas.microsoft.com/office/powerpoint/2010/main" val="589114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Text Placeholder 5"/>
          <p:cNvSpPr>
            <a:spLocks noGrp="1"/>
          </p:cNvSpPr>
          <p:nvPr>
            <p:ph type="body" sz="quarter" idx="10"/>
          </p:nvPr>
        </p:nvSpPr>
        <p:spPr>
          <a:xfrm>
            <a:off x="457200" y="1828800"/>
            <a:ext cx="82296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6160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E53573-B635-456E-9F40-B3FB4539D89D}" type="datetimeFigureOut">
              <a:rPr lang="en-US" smtClean="0"/>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DD499-5A07-4B99-9214-0F1BA43A7683}" type="slidenum">
              <a:rPr lang="en-US" smtClean="0"/>
              <a:t>‹#›</a:t>
            </a:fld>
            <a:endParaRPr lang="en-US"/>
          </a:p>
        </p:txBody>
      </p:sp>
    </p:spTree>
    <p:extLst>
      <p:ext uri="{BB962C8B-B14F-4D97-AF65-F5344CB8AC3E}">
        <p14:creationId xmlns:p14="http://schemas.microsoft.com/office/powerpoint/2010/main" val="145316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st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533400"/>
            <a:ext cx="6477000" cy="3124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6716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w/ Logo">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6477000" cy="1143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600200" y="1905000"/>
            <a:ext cx="6477000" cy="3505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9653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19250" y="447675"/>
            <a:ext cx="6473952"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619250" y="2203450"/>
            <a:ext cx="64770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10478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6477000" cy="1143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752600" y="1905000"/>
            <a:ext cx="6477000" cy="3505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0656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6400" y="1981200"/>
            <a:ext cx="6477000"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676400" y="481013"/>
            <a:ext cx="64770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75751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199"/>
            <a:ext cx="6477000" cy="1143000"/>
          </a:xfrm>
        </p:spPr>
        <p:txBody>
          <a:bodyPr/>
          <a:lstStyle>
            <a:lvl1pPr>
              <a:defRPr>
                <a:solidFill>
                  <a:schemeClr val="bg1"/>
                </a:solidFill>
              </a:defRPr>
            </a:lvl1pPr>
          </a:lstStyle>
          <a:p>
            <a:r>
              <a:rPr lang="en-US"/>
              <a:t>Click to edit Master title style</a:t>
            </a:r>
          </a:p>
        </p:txBody>
      </p:sp>
      <p:sp>
        <p:nvSpPr>
          <p:cNvPr id="11" name="Content Placeholder 3"/>
          <p:cNvSpPr>
            <a:spLocks noGrp="1"/>
          </p:cNvSpPr>
          <p:nvPr>
            <p:ph sz="half" idx="13"/>
          </p:nvPr>
        </p:nvSpPr>
        <p:spPr>
          <a:xfrm>
            <a:off x="1676400" y="1828800"/>
            <a:ext cx="3124200" cy="3657599"/>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14"/>
          </p:nvPr>
        </p:nvSpPr>
        <p:spPr>
          <a:xfrm>
            <a:off x="5029200" y="1828800"/>
            <a:ext cx="3124200" cy="3657599"/>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351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6477000" cy="1143000"/>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085848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44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Footer and Date">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7315200" y="6019800"/>
            <a:ext cx="1219200" cy="381000"/>
          </a:xfrm>
          <a:prstGeom prst="rect">
            <a:avLst/>
          </a:prstGeom>
        </p:spPr>
        <p:txBody>
          <a:bodyPr/>
          <a:lstStyle>
            <a:lvl1pPr>
              <a:defRPr sz="1200">
                <a:solidFill>
                  <a:schemeClr val="bg1"/>
                </a:solidFill>
              </a:defRPr>
            </a:lvl1pPr>
          </a:lstStyle>
          <a:p>
            <a:pPr>
              <a:defRPr/>
            </a:pPr>
            <a:endParaRPr lang="en-US" dirty="0">
              <a:solidFill>
                <a:prstClr val="white"/>
              </a:solidFill>
            </a:endParaRPr>
          </a:p>
        </p:txBody>
      </p:sp>
      <p:sp>
        <p:nvSpPr>
          <p:cNvPr id="5" name="Footer Placeholder 4"/>
          <p:cNvSpPr>
            <a:spLocks noGrp="1"/>
          </p:cNvSpPr>
          <p:nvPr>
            <p:ph type="ftr" sz="quarter" idx="3"/>
          </p:nvPr>
        </p:nvSpPr>
        <p:spPr>
          <a:xfrm>
            <a:off x="381000" y="5562600"/>
            <a:ext cx="8181975" cy="320675"/>
          </a:xfrm>
          <a:prstGeom prst="rect">
            <a:avLst/>
          </a:prstGeom>
        </p:spPr>
        <p:txBody>
          <a:bodyPr/>
          <a:lstStyle>
            <a:lvl1pPr fontAlgn="auto">
              <a:spcBef>
                <a:spcPts val="0"/>
              </a:spcBef>
              <a:spcAft>
                <a:spcPts val="0"/>
              </a:spcAft>
              <a:defRPr sz="1200">
                <a:solidFill>
                  <a:schemeClr val="bg1"/>
                </a:solidFill>
                <a:latin typeface="Arial" pitchFamily="34" charset="0"/>
                <a:cs typeface="Arial" pitchFamily="34" charset="0"/>
              </a:defRPr>
            </a:lvl1pPr>
          </a:lstStyle>
          <a:p>
            <a:pPr>
              <a:defRPr/>
            </a:pPr>
            <a:endParaRPr lang="en-US" dirty="0">
              <a:solidFill>
                <a:prstClr val="white"/>
              </a:solidFill>
            </a:endParaRPr>
          </a:p>
        </p:txBody>
      </p:sp>
    </p:spTree>
    <p:extLst>
      <p:ext uri="{BB962C8B-B14F-4D97-AF65-F5344CB8AC3E}">
        <p14:creationId xmlns:p14="http://schemas.microsoft.com/office/powerpoint/2010/main" val="129147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Text Placeholder 5"/>
          <p:cNvSpPr>
            <a:spLocks noGrp="1"/>
          </p:cNvSpPr>
          <p:nvPr>
            <p:ph type="body" sz="quarter" idx="10"/>
          </p:nvPr>
        </p:nvSpPr>
        <p:spPr>
          <a:xfrm>
            <a:off x="457200" y="1828800"/>
            <a:ext cx="82296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2412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95600" y="4343400"/>
            <a:ext cx="5486400" cy="566738"/>
          </a:xfr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2895600" y="152400"/>
            <a:ext cx="5486400" cy="4114800"/>
          </a:xfrm>
        </p:spPr>
        <p:txBody>
          <a:bodyPr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895600" y="4910138"/>
            <a:ext cx="5486400" cy="884238"/>
          </a:xfrm>
        </p:spPr>
        <p:txBody>
          <a:bodyPr/>
          <a:lstStyle>
            <a:lvl1pPr marL="0" indent="0" algn="l">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714065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Main Title Slide">
    <p:spTree>
      <p:nvGrpSpPr>
        <p:cNvPr id="1" name=""/>
        <p:cNvGrpSpPr/>
        <p:nvPr/>
      </p:nvGrpSpPr>
      <p:grpSpPr>
        <a:xfrm>
          <a:off x="0" y="0"/>
          <a:ext cx="0" cy="0"/>
          <a:chOff x="0" y="0"/>
          <a:chExt cx="0" cy="0"/>
        </a:xfrm>
      </p:grpSpPr>
      <p:pic>
        <p:nvPicPr>
          <p:cNvPr id="4099" name="Picture 3"/>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5565"/>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2819400" y="2057400"/>
            <a:ext cx="6324600" cy="1752600"/>
          </a:xfrm>
        </p:spPr>
        <p:txBody>
          <a:bodyPr/>
          <a:lstStyle>
            <a:lvl1pPr algn="l">
              <a:defRPr sz="5000" b="1">
                <a:solidFill>
                  <a:schemeClr val="tx1"/>
                </a:solidFill>
              </a:defRPr>
            </a:lvl1pPr>
          </a:lstStyle>
          <a:p>
            <a:endParaRPr lang="en-US" dirty="0"/>
          </a:p>
        </p:txBody>
      </p:sp>
      <p:pic>
        <p:nvPicPr>
          <p:cNvPr id="10" name="Picture 9"/>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28800" y="246888"/>
            <a:ext cx="3557271" cy="728777"/>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43600" y="5890814"/>
            <a:ext cx="2971800" cy="752122"/>
          </a:xfrm>
          <a:prstGeom prst="rect">
            <a:avLst/>
          </a:prstGeom>
        </p:spPr>
      </p:pic>
    </p:spTree>
    <p:extLst>
      <p:ext uri="{BB962C8B-B14F-4D97-AF65-F5344CB8AC3E}">
        <p14:creationId xmlns:p14="http://schemas.microsoft.com/office/powerpoint/2010/main" val="4186956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Main Title Slide-No CU logo">
    <p:spTree>
      <p:nvGrpSpPr>
        <p:cNvPr id="1" name=""/>
        <p:cNvGrpSpPr/>
        <p:nvPr/>
      </p:nvGrpSpPr>
      <p:grpSpPr>
        <a:xfrm>
          <a:off x="0" y="0"/>
          <a:ext cx="0" cy="0"/>
          <a:chOff x="0" y="0"/>
          <a:chExt cx="0" cy="0"/>
        </a:xfrm>
      </p:grpSpPr>
      <p:pic>
        <p:nvPicPr>
          <p:cNvPr id="4099" name="Picture 3"/>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5565"/>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2819400" y="2057400"/>
            <a:ext cx="6324600" cy="1752600"/>
          </a:xfrm>
        </p:spPr>
        <p:txBody>
          <a:bodyPr/>
          <a:lstStyle>
            <a:lvl1pPr algn="l">
              <a:defRPr sz="5000" b="1">
                <a:solidFill>
                  <a:schemeClr val="tx1"/>
                </a:solidFill>
              </a:defRPr>
            </a:lvl1pPr>
          </a:lstStyle>
          <a:p>
            <a:endParaRPr lang="en-US" dirty="0"/>
          </a:p>
        </p:txBody>
      </p:sp>
      <p:pic>
        <p:nvPicPr>
          <p:cNvPr id="10" name="Picture 9"/>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28800" y="246888"/>
            <a:ext cx="3557271" cy="728777"/>
          </a:xfrm>
          <a:prstGeom prst="rect">
            <a:avLst/>
          </a:prstGeom>
        </p:spPr>
      </p:pic>
    </p:spTree>
    <p:extLst>
      <p:ext uri="{BB962C8B-B14F-4D97-AF65-F5344CB8AC3E}">
        <p14:creationId xmlns:p14="http://schemas.microsoft.com/office/powerpoint/2010/main" val="23738099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prstClr val="black"/>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prstClr val="black"/>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E60F61E0-5F8E-BA43-9057-824846A03CD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01068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Text Placeholder 5"/>
          <p:cNvSpPr>
            <a:spLocks noGrp="1"/>
          </p:cNvSpPr>
          <p:nvPr>
            <p:ph type="body" sz="quarter" idx="10"/>
          </p:nvPr>
        </p:nvSpPr>
        <p:spPr>
          <a:xfrm>
            <a:off x="457200" y="1828800"/>
            <a:ext cx="82296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5574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FE53573-B635-456E-9F40-B3FB4539D89D}" type="datetimeFigureOut">
              <a:rPr lang="en-US" smtClean="0">
                <a:solidFill>
                  <a:prstClr val="black">
                    <a:tint val="75000"/>
                  </a:prstClr>
                </a:solidFill>
                <a:latin typeface="Calibri"/>
              </a:rPr>
              <a:pPr/>
              <a:t>6/23/2019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6DD499-5A07-4B99-9214-0F1BA43A76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9208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E53573-B635-456E-9F40-B3FB4539D89D}" type="datetimeFigureOut">
              <a:rPr lang="en-US" smtClean="0">
                <a:solidFill>
                  <a:prstClr val="black">
                    <a:tint val="75000"/>
                  </a:prstClr>
                </a:solidFill>
                <a:latin typeface="Calibri"/>
              </a:rPr>
              <a:pPr/>
              <a:t>6/23/2019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6DD499-5A07-4B99-9214-0F1BA43A76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644361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E53573-B635-456E-9F40-B3FB4539D89D}" type="datetimeFigureOut">
              <a:rPr lang="en-US" smtClean="0">
                <a:solidFill>
                  <a:prstClr val="black">
                    <a:tint val="75000"/>
                  </a:prstClr>
                </a:solidFill>
                <a:latin typeface="Calibri"/>
              </a:rPr>
              <a:pPr/>
              <a:t>6/23/2019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6DD499-5A07-4B99-9214-0F1BA43A76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862043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E53573-B635-456E-9F40-B3FB4539D89D}" type="datetimeFigureOut">
              <a:rPr lang="en-US" smtClean="0">
                <a:solidFill>
                  <a:prstClr val="black">
                    <a:tint val="75000"/>
                  </a:prstClr>
                </a:solidFill>
                <a:latin typeface="Calibri"/>
              </a:rPr>
              <a:pPr/>
              <a:t>6/23/2019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6DD499-5A07-4B99-9214-0F1BA43A76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087626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E53573-B635-456E-9F40-B3FB4539D89D}" type="datetimeFigureOut">
              <a:rPr lang="en-US" smtClean="0">
                <a:solidFill>
                  <a:prstClr val="black">
                    <a:tint val="75000"/>
                  </a:prstClr>
                </a:solidFill>
                <a:latin typeface="Calibri"/>
              </a:rPr>
              <a:pPr/>
              <a:t>6/23/2019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56DD499-5A07-4B99-9214-0F1BA43A76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8269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Text Placeholder 5"/>
          <p:cNvSpPr>
            <a:spLocks noGrp="1"/>
          </p:cNvSpPr>
          <p:nvPr>
            <p:ph type="body" sz="quarter" idx="10"/>
          </p:nvPr>
        </p:nvSpPr>
        <p:spPr>
          <a:xfrm>
            <a:off x="457200" y="1828800"/>
            <a:ext cx="82296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12996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E53573-B635-456E-9F40-B3FB4539D89D}" type="datetimeFigureOut">
              <a:rPr lang="en-US" smtClean="0">
                <a:solidFill>
                  <a:prstClr val="black">
                    <a:tint val="75000"/>
                  </a:prstClr>
                </a:solidFill>
                <a:latin typeface="Calibri"/>
              </a:rPr>
              <a:pPr/>
              <a:t>6/23/2019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56DD499-5A07-4B99-9214-0F1BA43A76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051906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E53573-B635-456E-9F40-B3FB4539D89D}" type="datetimeFigureOut">
              <a:rPr lang="en-US" smtClean="0">
                <a:solidFill>
                  <a:prstClr val="black">
                    <a:tint val="75000"/>
                  </a:prstClr>
                </a:solidFill>
                <a:latin typeface="Calibri"/>
              </a:rPr>
              <a:pPr/>
              <a:t>6/23/2019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56DD499-5A07-4B99-9214-0F1BA43A76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540825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FE53573-B635-456E-9F40-B3FB4539D89D}" type="datetimeFigureOut">
              <a:rPr lang="en-US" smtClean="0">
                <a:solidFill>
                  <a:prstClr val="black">
                    <a:tint val="75000"/>
                  </a:prstClr>
                </a:solidFill>
                <a:latin typeface="Calibri"/>
              </a:rPr>
              <a:pPr/>
              <a:t>6/23/2019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6DD499-5A07-4B99-9214-0F1BA43A76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710593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FE53573-B635-456E-9F40-B3FB4539D89D}" type="datetimeFigureOut">
              <a:rPr lang="en-US" smtClean="0">
                <a:solidFill>
                  <a:prstClr val="black">
                    <a:tint val="75000"/>
                  </a:prstClr>
                </a:solidFill>
                <a:latin typeface="Calibri"/>
              </a:rPr>
              <a:pPr/>
              <a:t>6/23/2019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6DD499-5A07-4B99-9214-0F1BA43A76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724686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E53573-B635-456E-9F40-B3FB4539D89D}" type="datetimeFigureOut">
              <a:rPr lang="en-US" smtClean="0">
                <a:solidFill>
                  <a:prstClr val="black">
                    <a:tint val="75000"/>
                  </a:prstClr>
                </a:solidFill>
                <a:latin typeface="Calibri"/>
              </a:rPr>
              <a:pPr/>
              <a:t>6/23/2019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6DD499-5A07-4B99-9214-0F1BA43A76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891148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E53573-B635-456E-9F40-B3FB4539D89D}" type="datetimeFigureOut">
              <a:rPr lang="en-US" smtClean="0">
                <a:solidFill>
                  <a:prstClr val="black">
                    <a:tint val="75000"/>
                  </a:prstClr>
                </a:solidFill>
                <a:latin typeface="Calibri"/>
              </a:rPr>
              <a:pPr/>
              <a:t>6/23/2019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6DD499-5A07-4B99-9214-0F1BA43A76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316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1524000" y="411012"/>
            <a:ext cx="716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 name="Picture Placeholder 5"/>
          <p:cNvSpPr>
            <a:spLocks noGrp="1"/>
          </p:cNvSpPr>
          <p:nvPr>
            <p:ph type="pic" sz="quarter" idx="10"/>
          </p:nvPr>
        </p:nvSpPr>
        <p:spPr>
          <a:xfrm>
            <a:off x="457200" y="1676400"/>
            <a:ext cx="8153400" cy="4343400"/>
          </a:xfrm>
        </p:spPr>
        <p:txBody>
          <a:bodyPr/>
          <a:lstStyle>
            <a:lvl1pPr marL="0" indent="0">
              <a:buNone/>
              <a:defRPr/>
            </a:lvl1pPr>
          </a:lstStyle>
          <a:p>
            <a:endParaRPr lang="en-US"/>
          </a:p>
        </p:txBody>
      </p:sp>
    </p:spTree>
    <p:extLst>
      <p:ext uri="{BB962C8B-B14F-4D97-AF65-F5344CB8AC3E}">
        <p14:creationId xmlns:p14="http://schemas.microsoft.com/office/powerpoint/2010/main" val="68154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1524000" y="411012"/>
            <a:ext cx="716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 name="Text Placeholder 2"/>
          <p:cNvSpPr>
            <a:spLocks noGrp="1"/>
          </p:cNvSpPr>
          <p:nvPr>
            <p:ph idx="1"/>
          </p:nvPr>
        </p:nvSpPr>
        <p:spPr bwMode="auto">
          <a:xfrm>
            <a:off x="457200" y="1676400"/>
            <a:ext cx="4495800" cy="4304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5105400" y="1676400"/>
            <a:ext cx="3581400" cy="43042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371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08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Main Title Slide-No CU Logo">
    <p:spTree>
      <p:nvGrpSpPr>
        <p:cNvPr id="1" name=""/>
        <p:cNvGrpSpPr/>
        <p:nvPr/>
      </p:nvGrpSpPr>
      <p:grpSpPr>
        <a:xfrm>
          <a:off x="0" y="0"/>
          <a:ext cx="0" cy="0"/>
          <a:chOff x="0" y="0"/>
          <a:chExt cx="0" cy="0"/>
        </a:xfrm>
      </p:grpSpPr>
      <p:pic>
        <p:nvPicPr>
          <p:cNvPr id="4099" name="Picture 3"/>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588"/>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2819400" y="2057400"/>
            <a:ext cx="6324600" cy="1752600"/>
          </a:xfrm>
        </p:spPr>
        <p:txBody>
          <a:bodyPr/>
          <a:lstStyle>
            <a:lvl1pPr algn="l">
              <a:defRPr sz="3750" b="1">
                <a:solidFill>
                  <a:schemeClr val="tx1"/>
                </a:solidFill>
              </a:defRPr>
            </a:lvl1pPr>
          </a:lstStyle>
          <a:p>
            <a:endParaRPr lang="en-US" dirty="0"/>
          </a:p>
        </p:txBody>
      </p:sp>
      <p:pic>
        <p:nvPicPr>
          <p:cNvPr id="10" name="Picture 9"/>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28801" y="246890"/>
            <a:ext cx="3557271" cy="728777"/>
          </a:xfrm>
          <a:prstGeom prst="rect">
            <a:avLst/>
          </a:prstGeom>
        </p:spPr>
      </p:pic>
    </p:spTree>
    <p:extLst>
      <p:ext uri="{BB962C8B-B14F-4D97-AF65-F5344CB8AC3E}">
        <p14:creationId xmlns:p14="http://schemas.microsoft.com/office/powerpoint/2010/main" val="2587838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bwMode="auto">
          <a:xfrm>
            <a:off x="457200" y="1524000"/>
            <a:ext cx="8305800" cy="4456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1060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2.png"/><Relationship Id="rId4" Type="http://schemas.openxmlformats.org/officeDocument/2006/relationships/slideLayout" Target="../slideLayouts/slideLayout6.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image" Target="../media/image2.png"/><Relationship Id="rId2" Type="http://schemas.openxmlformats.org/officeDocument/2006/relationships/slideLayout" Target="../slideLayouts/slideLayout22.xml"/><Relationship Id="rId16" Type="http://schemas.openxmlformats.org/officeDocument/2006/relationships/image" Target="../media/image6.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4.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0" y="1588"/>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26" name="Title Placeholder 1"/>
          <p:cNvSpPr>
            <a:spLocks noGrp="1"/>
          </p:cNvSpPr>
          <p:nvPr>
            <p:ph type="title"/>
          </p:nvPr>
        </p:nvSpPr>
        <p:spPr bwMode="auto">
          <a:xfrm>
            <a:off x="2362200" y="228600"/>
            <a:ext cx="6477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2362200" y="1676400"/>
            <a:ext cx="6477000"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p:cNvSpPr txBox="1">
            <a:spLocks/>
          </p:cNvSpPr>
          <p:nvPr userDrawn="1"/>
        </p:nvSpPr>
        <p:spPr>
          <a:xfrm>
            <a:off x="8515350" y="6457950"/>
            <a:ext cx="609600" cy="381000"/>
          </a:xfrm>
          <a:prstGeom prst="rect">
            <a:avLst/>
          </a:prstGeom>
          <a:ln>
            <a:noFill/>
          </a:ln>
        </p:spPr>
        <p:txBody>
          <a:bodyPr/>
          <a:lstStyle>
            <a:defPPr>
              <a:defRPr lang="en-US"/>
            </a:defPPr>
            <a:lvl1pPr algn="r" rtl="0" fontAlgn="auto">
              <a:spcBef>
                <a:spcPts val="0"/>
              </a:spcBef>
              <a:spcAft>
                <a:spcPts val="0"/>
              </a:spcAft>
              <a:defRPr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F3208B27-ACAD-4933-9425-B3E05ADB9A0C}" type="slidenum">
              <a:rPr lang="en-US" smtClean="0">
                <a:solidFill>
                  <a:srgbClr val="006600"/>
                </a:solidFill>
              </a:rPr>
              <a:pPr>
                <a:defRPr/>
              </a:pPr>
              <a:t>‹#›</a:t>
            </a:fld>
            <a:endParaRPr lang="en-US" dirty="0">
              <a:solidFill>
                <a:srgbClr val="006600"/>
              </a:solidFill>
            </a:endParaRPr>
          </a:p>
        </p:txBody>
      </p:sp>
      <p:pic>
        <p:nvPicPr>
          <p:cNvPr id="9" name="Pictur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990478" y="6086375"/>
            <a:ext cx="3257922" cy="667450"/>
          </a:xfrm>
          <a:prstGeom prst="rect">
            <a:avLst/>
          </a:prstGeom>
        </p:spPr>
      </p:pic>
    </p:spTree>
    <p:extLst>
      <p:ext uri="{BB962C8B-B14F-4D97-AF65-F5344CB8AC3E}">
        <p14:creationId xmlns:p14="http://schemas.microsoft.com/office/powerpoint/2010/main" val="292763544"/>
      </p:ext>
    </p:extLst>
  </p:cSld>
  <p:clrMap bg1="lt1" tx1="dk1" bg2="lt2" tx2="dk2" accent1="accent1" accent2="accent2" accent3="accent3" accent4="accent4" accent5="accent5" accent6="accent6" hlink="hlink" folHlink="folHlink"/>
  <p:sldLayoutIdLst>
    <p:sldLayoutId id="2147483719" r:id="rId1"/>
    <p:sldLayoutId id="2147483730" r:id="rId2"/>
  </p:sldLayoutIdLst>
  <p:hf hdr="0"/>
  <p:txStyles>
    <p:titleStyle>
      <a:lvl1pPr algn="l"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0" y="411012"/>
            <a:ext cx="716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76400"/>
            <a:ext cx="8305800" cy="4304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p:cNvSpPr txBox="1">
            <a:spLocks/>
          </p:cNvSpPr>
          <p:nvPr userDrawn="1"/>
        </p:nvSpPr>
        <p:spPr>
          <a:xfrm>
            <a:off x="8515350" y="6457950"/>
            <a:ext cx="609600" cy="381000"/>
          </a:xfrm>
          <a:prstGeom prst="rect">
            <a:avLst/>
          </a:prstGeom>
          <a:ln>
            <a:noFill/>
          </a:ln>
        </p:spPr>
        <p:txBody>
          <a:bodyPr/>
          <a:lstStyle>
            <a:defPPr>
              <a:defRPr lang="en-US"/>
            </a:defPPr>
            <a:lvl1pPr algn="r" rtl="0" fontAlgn="auto">
              <a:spcBef>
                <a:spcPts val="0"/>
              </a:spcBef>
              <a:spcAft>
                <a:spcPts val="0"/>
              </a:spcAft>
              <a:defRPr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F3208B27-ACAD-4933-9425-B3E05ADB9A0C}" type="slidenum">
              <a:rPr lang="en-US" smtClean="0">
                <a:solidFill>
                  <a:srgbClr val="006600"/>
                </a:solidFill>
              </a:rPr>
              <a:pPr>
                <a:defRPr/>
              </a:pPr>
              <a:t>‹#›</a:t>
            </a:fld>
            <a:endParaRPr lang="en-US" dirty="0">
              <a:solidFill>
                <a:srgbClr val="006600"/>
              </a:solidFill>
            </a:endParaRPr>
          </a:p>
        </p:txBody>
      </p:sp>
      <p:pic>
        <p:nvPicPr>
          <p:cNvPr id="9" name="Picture 8"/>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90478" y="6086375"/>
            <a:ext cx="3257922" cy="667450"/>
          </a:xfrm>
          <a:prstGeom prst="rect">
            <a:avLst/>
          </a:prstGeom>
        </p:spPr>
      </p:pic>
    </p:spTree>
    <p:extLst>
      <p:ext uri="{BB962C8B-B14F-4D97-AF65-F5344CB8AC3E}">
        <p14:creationId xmlns:p14="http://schemas.microsoft.com/office/powerpoint/2010/main" val="256035918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Lst>
  <p:hf hdr="0"/>
  <p:txStyles>
    <p:titleStyle>
      <a:lvl1pPr algn="l" rtl="0" eaLnBrk="0" fontAlgn="base" hangingPunct="0">
        <a:spcBef>
          <a:spcPct val="0"/>
        </a:spcBef>
        <a:spcAft>
          <a:spcPct val="0"/>
        </a:spcAft>
        <a:defRPr sz="3000" b="1" kern="1200">
          <a:solidFill>
            <a:schemeClr val="tx1"/>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sz="135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FE53573-B635-456E-9F40-B3FB4539D89D}" type="datetimeFigureOut">
              <a:rPr lang="en-US" smtClean="0"/>
              <a:t>6/23/2019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6DD499-5A07-4B99-9214-0F1BA43A7683}" type="slidenum">
              <a:rPr lang="en-US" smtClean="0"/>
              <a:t>‹#›</a:t>
            </a:fld>
            <a:endParaRPr lang="en-US"/>
          </a:p>
        </p:txBody>
      </p:sp>
    </p:spTree>
    <p:extLst>
      <p:ext uri="{BB962C8B-B14F-4D97-AF65-F5344CB8AC3E}">
        <p14:creationId xmlns:p14="http://schemas.microsoft.com/office/powerpoint/2010/main" val="213915856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16">
            <a:extLst>
              <a:ext uri="{28A0092B-C50C-407E-A947-70E740481C1C}">
                <a14:useLocalDpi xmlns:a14="http://schemas.microsoft.com/office/drawing/2010/main"/>
              </a:ext>
            </a:extLst>
          </a:blip>
          <a:srcRect/>
          <a:stretch>
            <a:fillRect/>
          </a:stretch>
        </p:blipFill>
        <p:spPr bwMode="auto">
          <a:xfrm>
            <a:off x="0" y="1588"/>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26" name="Title Placeholder 1"/>
          <p:cNvSpPr>
            <a:spLocks noGrp="1"/>
          </p:cNvSpPr>
          <p:nvPr>
            <p:ph type="title"/>
          </p:nvPr>
        </p:nvSpPr>
        <p:spPr bwMode="auto">
          <a:xfrm>
            <a:off x="2362200" y="228600"/>
            <a:ext cx="6477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2362200" y="1676400"/>
            <a:ext cx="6477000"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p:cNvSpPr txBox="1">
            <a:spLocks/>
          </p:cNvSpPr>
          <p:nvPr userDrawn="1"/>
        </p:nvSpPr>
        <p:spPr>
          <a:xfrm>
            <a:off x="8515350" y="6457950"/>
            <a:ext cx="609600" cy="381000"/>
          </a:xfrm>
          <a:prstGeom prst="rect">
            <a:avLst/>
          </a:prstGeom>
          <a:ln>
            <a:noFill/>
          </a:ln>
        </p:spPr>
        <p:txBody>
          <a:bodyPr/>
          <a:lstStyle>
            <a:defPPr>
              <a:defRPr lang="en-US"/>
            </a:defPPr>
            <a:lvl1pPr algn="r" rtl="0" fontAlgn="auto">
              <a:spcBef>
                <a:spcPts val="0"/>
              </a:spcBef>
              <a:spcAft>
                <a:spcPts val="0"/>
              </a:spcAft>
              <a:defRPr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F3208B27-ACAD-4933-9425-B3E05ADB9A0C}" type="slidenum">
              <a:rPr lang="en-US" smtClean="0">
                <a:solidFill>
                  <a:srgbClr val="006600"/>
                </a:solidFill>
              </a:rPr>
              <a:pPr>
                <a:defRPr/>
              </a:pPr>
              <a:t>‹#›</a:t>
            </a:fld>
            <a:endParaRPr lang="en-US" dirty="0">
              <a:solidFill>
                <a:srgbClr val="006600"/>
              </a:solidFill>
            </a:endParaRPr>
          </a:p>
        </p:txBody>
      </p:sp>
      <p:pic>
        <p:nvPicPr>
          <p:cNvPr id="9" name="Picture 8"/>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990478" y="6086375"/>
            <a:ext cx="3257922" cy="667450"/>
          </a:xfrm>
          <a:prstGeom prst="rect">
            <a:avLst/>
          </a:prstGeom>
        </p:spPr>
      </p:pic>
    </p:spTree>
    <p:extLst>
      <p:ext uri="{BB962C8B-B14F-4D97-AF65-F5344CB8AC3E}">
        <p14:creationId xmlns:p14="http://schemas.microsoft.com/office/powerpoint/2010/main" val="393722288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Lst>
  <p:hf hdr="0"/>
  <p:txStyles>
    <p:titleStyle>
      <a:lvl1pPr algn="l"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FE53573-B635-456E-9F40-B3FB4539D89D}" type="datetimeFigureOut">
              <a:rPr lang="en-US" smtClean="0">
                <a:solidFill>
                  <a:prstClr val="black">
                    <a:tint val="75000"/>
                  </a:prstClr>
                </a:solidFill>
                <a:latin typeface="Calibri"/>
              </a:rPr>
              <a:pPr/>
              <a:t>6/23/2019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6DD499-5A07-4B99-9214-0F1BA43A76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3915856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6.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60319" y="1706880"/>
            <a:ext cx="6423661" cy="2590800"/>
          </a:xfrm>
        </p:spPr>
        <p:txBody>
          <a:bodyPr/>
          <a:lstStyle/>
          <a:p>
            <a:pPr algn="ctr"/>
            <a:r>
              <a:rPr lang="en-US" sz="4800" dirty="0" err="1"/>
              <a:t>Avisos</a:t>
            </a:r>
            <a:r>
              <a:rPr lang="en-US" sz="4800" dirty="0"/>
              <a:t> </a:t>
            </a:r>
            <a:r>
              <a:rPr lang="en-US" sz="4800" dirty="0" err="1"/>
              <a:t>recientes</a:t>
            </a:r>
            <a:r>
              <a:rPr lang="en-US" sz="4800" dirty="0"/>
              <a:t> de la FDA – Agua de </a:t>
            </a:r>
            <a:r>
              <a:rPr lang="en-US" sz="4800" dirty="0" err="1"/>
              <a:t>uso</a:t>
            </a:r>
            <a:r>
              <a:rPr lang="en-US" sz="4800" dirty="0"/>
              <a:t> </a:t>
            </a:r>
            <a:r>
              <a:rPr lang="en-US" sz="4800" dirty="0" err="1"/>
              <a:t>agr</a:t>
            </a:r>
            <a:r>
              <a:rPr lang="es-MX" sz="4800" dirty="0" err="1"/>
              <a:t>ícola</a:t>
            </a:r>
            <a:endParaRPr lang="en-US" sz="4800" dirty="0">
              <a:effectLst>
                <a:outerShdw blurRad="38100" dist="38100" dir="2700000" algn="tl">
                  <a:srgbClr val="000000">
                    <a:alpha val="43137"/>
                  </a:srgbClr>
                </a:outerShdw>
              </a:effectLst>
            </a:endParaRPr>
          </a:p>
        </p:txBody>
      </p:sp>
      <p:sp>
        <p:nvSpPr>
          <p:cNvPr id="6" name="Rectangle 5"/>
          <p:cNvSpPr/>
          <p:nvPr/>
        </p:nvSpPr>
        <p:spPr>
          <a:xfrm>
            <a:off x="137160" y="6001917"/>
            <a:ext cx="3566160" cy="816495"/>
          </a:xfrm>
          <a:prstGeom prst="rect">
            <a:avLst/>
          </a:prstGeom>
          <a:solidFill>
            <a:srgbClr val="006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rPr>
              <a:t>MATERIAL COMPLEMENTARIO</a:t>
            </a:r>
          </a:p>
        </p:txBody>
      </p:sp>
      <p:sp>
        <p:nvSpPr>
          <p:cNvPr id="2" name="TextBox 1"/>
          <p:cNvSpPr txBox="1"/>
          <p:nvPr/>
        </p:nvSpPr>
        <p:spPr>
          <a:xfrm>
            <a:off x="6431848" y="6410164"/>
            <a:ext cx="2552132" cy="369332"/>
          </a:xfrm>
          <a:prstGeom prst="rect">
            <a:avLst/>
          </a:prstGeom>
          <a:noFill/>
          <a:ln>
            <a:noFill/>
          </a:ln>
        </p:spPr>
        <p:txBody>
          <a:bodyPr wrap="square" rtlCol="0">
            <a:spAutoFit/>
          </a:bodyPr>
          <a:lstStyle/>
          <a:p>
            <a:r>
              <a:rPr lang="en-US" dirty="0" err="1"/>
              <a:t>Versi</a:t>
            </a:r>
            <a:r>
              <a:rPr lang="es-MX" dirty="0" err="1"/>
              <a:t>ó</a:t>
            </a:r>
            <a:r>
              <a:rPr lang="en-US" dirty="0"/>
              <a:t>n: </a:t>
            </a:r>
            <a:r>
              <a:rPr lang="en-US" dirty="0" smtClean="0"/>
              <a:t>21 </a:t>
            </a:r>
            <a:r>
              <a:rPr lang="en-US" dirty="0" err="1" smtClean="0"/>
              <a:t>Junio</a:t>
            </a:r>
            <a:r>
              <a:rPr lang="en-US" dirty="0" smtClean="0"/>
              <a:t>, 2019</a:t>
            </a:r>
            <a:endParaRPr lang="en-US" dirty="0"/>
          </a:p>
        </p:txBody>
      </p:sp>
    </p:spTree>
    <p:extLst>
      <p:ext uri="{BB962C8B-B14F-4D97-AF65-F5344CB8AC3E}">
        <p14:creationId xmlns:p14="http://schemas.microsoft.com/office/powerpoint/2010/main" val="833872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28713444"/>
              </p:ext>
            </p:extLst>
          </p:nvPr>
        </p:nvGraphicFramePr>
        <p:xfrm>
          <a:off x="287384" y="221018"/>
          <a:ext cx="8556171" cy="4131525"/>
        </p:xfrm>
        <a:graphic>
          <a:graphicData uri="http://schemas.openxmlformats.org/drawingml/2006/table">
            <a:tbl>
              <a:tblPr firstRow="1" bandRow="1">
                <a:tableStyleId>{93296810-A885-4BE3-A3E7-6D5BEEA58F35}</a:tableStyleId>
              </a:tblPr>
              <a:tblGrid>
                <a:gridCol w="3260488">
                  <a:extLst>
                    <a:ext uri="{9D8B030D-6E8A-4147-A177-3AD203B41FA5}">
                      <a16:colId xmlns:a16="http://schemas.microsoft.com/office/drawing/2014/main" val="20000"/>
                    </a:ext>
                  </a:extLst>
                </a:gridCol>
                <a:gridCol w="2803923">
                  <a:extLst>
                    <a:ext uri="{9D8B030D-6E8A-4147-A177-3AD203B41FA5}">
                      <a16:colId xmlns:a16="http://schemas.microsoft.com/office/drawing/2014/main" val="20002"/>
                    </a:ext>
                  </a:extLst>
                </a:gridCol>
                <a:gridCol w="2491760">
                  <a:extLst>
                    <a:ext uri="{9D8B030D-6E8A-4147-A177-3AD203B41FA5}">
                      <a16:colId xmlns:a16="http://schemas.microsoft.com/office/drawing/2014/main" val="20003"/>
                    </a:ext>
                  </a:extLst>
                </a:gridCol>
              </a:tblGrid>
              <a:tr h="186308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2300" dirty="0" err="1"/>
                        <a:t>Tamaño</a:t>
                      </a:r>
                      <a:r>
                        <a:rPr lang="en-US" sz="2300" dirty="0"/>
                        <a:t> de la</a:t>
                      </a:r>
                      <a:r>
                        <a:rPr lang="en-US" sz="2300" baseline="0" dirty="0"/>
                        <a:t> </a:t>
                      </a:r>
                      <a:r>
                        <a:rPr lang="en-US" sz="2300" baseline="0" dirty="0" err="1"/>
                        <a:t>empresa</a:t>
                      </a:r>
                      <a:endParaRPr lang="en-US" sz="2300" b="1" dirty="0">
                        <a:latin typeface="+mn-lt"/>
                      </a:endParaRPr>
                    </a:p>
                  </a:txBody>
                  <a:tcPr marL="68580" marR="68580" marT="34290" marB="34290" anchor="ctr">
                    <a:solidFill>
                      <a:srgbClr val="9BBB5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300" dirty="0" err="1"/>
                        <a:t>Fechas</a:t>
                      </a:r>
                      <a:r>
                        <a:rPr lang="en-US" sz="2300" dirty="0"/>
                        <a:t> de </a:t>
                      </a:r>
                      <a:r>
                        <a:rPr lang="en-US" sz="2300" dirty="0" err="1"/>
                        <a:t>cumplimiento</a:t>
                      </a:r>
                      <a:r>
                        <a:rPr lang="en-US" sz="2300" dirty="0"/>
                        <a:t> para la </a:t>
                      </a:r>
                      <a:r>
                        <a:rPr lang="en-US" sz="2300" dirty="0" err="1"/>
                        <a:t>mayoría</a:t>
                      </a:r>
                      <a:r>
                        <a:rPr lang="en-US" sz="2300" dirty="0"/>
                        <a:t> de </a:t>
                      </a:r>
                      <a:r>
                        <a:rPr lang="en-US" sz="2300" dirty="0" err="1"/>
                        <a:t>los</a:t>
                      </a:r>
                      <a:r>
                        <a:rPr lang="en-US" sz="2300" dirty="0"/>
                        <a:t> </a:t>
                      </a:r>
                      <a:r>
                        <a:rPr lang="en-US" sz="2300" dirty="0" err="1" smtClean="0"/>
                        <a:t>requisitos</a:t>
                      </a:r>
                      <a:endParaRPr lang="en-US" sz="2300" dirty="0"/>
                    </a:p>
                  </a:txBody>
                  <a:tcPr marL="68580" marR="68580" marT="34290" marB="34290" anchor="ctr">
                    <a:solidFill>
                      <a:srgbClr val="9BBB59"/>
                    </a:solidFill>
                  </a:tcPr>
                </a:tc>
                <a:tc>
                  <a:txBody>
                    <a:bodyPr/>
                    <a:lstStyle/>
                    <a:p>
                      <a:pPr algn="ctr"/>
                      <a:r>
                        <a:rPr lang="en-US" sz="2300" dirty="0" err="1" smtClean="0">
                          <a:latin typeface="Calibri" panose="020F0502020204030204" pitchFamily="34" charset="0"/>
                          <a:cs typeface="Calibri" panose="020F0502020204030204" pitchFamily="34" charset="0"/>
                        </a:rPr>
                        <a:t>Fechas</a:t>
                      </a:r>
                      <a:r>
                        <a:rPr lang="en-US" sz="2300" dirty="0" smtClean="0">
                          <a:latin typeface="Calibri" panose="020F0502020204030204" pitchFamily="34" charset="0"/>
                          <a:cs typeface="Calibri" panose="020F0502020204030204" pitchFamily="34" charset="0"/>
                        </a:rPr>
                        <a:t> </a:t>
                      </a:r>
                      <a:r>
                        <a:rPr lang="en-US" sz="2300" dirty="0">
                          <a:latin typeface="Calibri" panose="020F0502020204030204" pitchFamily="34" charset="0"/>
                          <a:cs typeface="Calibri" panose="020F0502020204030204" pitchFamily="34" charset="0"/>
                        </a:rPr>
                        <a:t>de </a:t>
                      </a:r>
                      <a:r>
                        <a:rPr lang="en-US" sz="2300" dirty="0" err="1">
                          <a:latin typeface="Calibri" panose="020F0502020204030204" pitchFamily="34" charset="0"/>
                          <a:cs typeface="Calibri" panose="020F0502020204030204" pitchFamily="34" charset="0"/>
                        </a:rPr>
                        <a:t>cumplimiento</a:t>
                      </a:r>
                      <a:r>
                        <a:rPr lang="en-US" sz="2300" baseline="0" dirty="0">
                          <a:latin typeface="Calibri" panose="020F0502020204030204" pitchFamily="34" charset="0"/>
                          <a:cs typeface="Calibri" panose="020F0502020204030204" pitchFamily="34" charset="0"/>
                        </a:rPr>
                        <a:t> </a:t>
                      </a:r>
                      <a:r>
                        <a:rPr lang="en-US" sz="2300" baseline="0" dirty="0" err="1">
                          <a:latin typeface="Calibri" panose="020F0502020204030204" pitchFamily="34" charset="0"/>
                          <a:cs typeface="Calibri" panose="020F0502020204030204" pitchFamily="34" charset="0"/>
                        </a:rPr>
                        <a:t>relacionadas</a:t>
                      </a:r>
                      <a:r>
                        <a:rPr lang="en-US" sz="2300" baseline="0" dirty="0">
                          <a:latin typeface="Calibri" panose="020F0502020204030204" pitchFamily="34" charset="0"/>
                          <a:cs typeface="Calibri" panose="020F0502020204030204" pitchFamily="34" charset="0"/>
                        </a:rPr>
                        <a:t> con el </a:t>
                      </a:r>
                      <a:r>
                        <a:rPr lang="en-US" sz="2300" baseline="0" dirty="0" err="1">
                          <a:latin typeface="Calibri" panose="020F0502020204030204" pitchFamily="34" charset="0"/>
                          <a:cs typeface="Calibri" panose="020F0502020204030204" pitchFamily="34" charset="0"/>
                        </a:rPr>
                        <a:t>agua</a:t>
                      </a:r>
                      <a:endParaRPr lang="en-US" sz="2300" b="1" baseline="30000" dirty="0">
                        <a:solidFill>
                          <a:schemeClr val="bg1"/>
                        </a:solidFill>
                        <a:latin typeface="Calibri" panose="020F0502020204030204" pitchFamily="34" charset="0"/>
                        <a:cs typeface="Calibri" panose="020F0502020204030204" pitchFamily="34" charset="0"/>
                      </a:endParaRPr>
                    </a:p>
                  </a:txBody>
                  <a:tcPr marL="68580" marR="68580" marT="34290" marB="34290" anchor="ctr">
                    <a:solidFill>
                      <a:srgbClr val="9BBB59"/>
                    </a:solidFill>
                  </a:tcPr>
                </a:tc>
                <a:extLst>
                  <a:ext uri="{0D108BD9-81ED-4DB2-BD59-A6C34878D82A}">
                    <a16:rowId xmlns:a16="http://schemas.microsoft.com/office/drawing/2014/main" val="10000"/>
                  </a:ext>
                </a:extLst>
              </a:tr>
              <a:tr h="7561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2200" dirty="0" err="1"/>
                        <a:t>Todas</a:t>
                      </a:r>
                      <a:r>
                        <a:rPr lang="en-US" sz="2200" dirty="0"/>
                        <a:t> las </a:t>
                      </a:r>
                      <a:r>
                        <a:rPr lang="en-US" sz="2200" dirty="0" err="1"/>
                        <a:t>demás</a:t>
                      </a:r>
                      <a:r>
                        <a:rPr lang="en-US" sz="2200" dirty="0"/>
                        <a:t> </a:t>
                      </a:r>
                      <a:r>
                        <a:rPr lang="en-US" sz="2200" dirty="0" err="1"/>
                        <a:t>empresas</a:t>
                      </a:r>
                      <a:r>
                        <a:rPr lang="en-US" sz="2200" dirty="0"/>
                        <a:t> (&gt; $500</a:t>
                      </a:r>
                      <a:r>
                        <a:rPr lang="en-US" sz="2200" baseline="0" dirty="0"/>
                        <a:t> mil USD</a:t>
                      </a:r>
                      <a:r>
                        <a:rPr lang="en-US" sz="2200" dirty="0"/>
                        <a:t>)</a:t>
                      </a:r>
                      <a:endParaRPr lang="en-US" sz="2200" b="0" dirty="0">
                        <a:latin typeface="+mn-lt"/>
                      </a:endParaRPr>
                    </a:p>
                  </a:txBody>
                  <a:tcPr marL="68580" marR="68580" marT="34290" marB="3429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200" dirty="0"/>
                        <a:t>1/26/18</a:t>
                      </a:r>
                      <a:endParaRPr lang="en-US" sz="2200" b="0" dirty="0">
                        <a:solidFill>
                          <a:schemeClr val="tx1"/>
                        </a:solidFill>
                        <a:latin typeface="+mn-lt"/>
                      </a:endParaRPr>
                    </a:p>
                  </a:txBody>
                  <a:tcPr marL="68580" marR="68580" marT="34290" marB="34290" anchor="ctr"/>
                </a:tc>
                <a:tc>
                  <a:txBody>
                    <a:bodyPr/>
                    <a:lstStyle/>
                    <a:p>
                      <a:pPr algn="ctr"/>
                      <a:r>
                        <a:rPr lang="en-US" sz="2200" dirty="0">
                          <a:latin typeface="Calibri" panose="020F0502020204030204" pitchFamily="34" charset="0"/>
                          <a:cs typeface="Calibri" panose="020F0502020204030204" pitchFamily="34" charset="0"/>
                        </a:rPr>
                        <a:t>1/26/22</a:t>
                      </a:r>
                      <a:endParaRPr lang="en-US" sz="2200" b="0" dirty="0">
                        <a:solidFill>
                          <a:schemeClr val="tx1"/>
                        </a:solidFill>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10001"/>
                  </a:ext>
                </a:extLst>
              </a:tr>
              <a:tr h="7561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2200" dirty="0" err="1"/>
                        <a:t>Empresas</a:t>
                      </a:r>
                      <a:r>
                        <a:rPr lang="en-US" sz="2200" dirty="0"/>
                        <a:t> </a:t>
                      </a:r>
                      <a:r>
                        <a:rPr lang="en-US" sz="2200" dirty="0" err="1"/>
                        <a:t>pequeñas</a:t>
                      </a:r>
                      <a:endParaRPr lang="en-US" sz="2200" dirty="0"/>
                    </a:p>
                    <a:p>
                      <a:pPr algn="l"/>
                      <a:r>
                        <a:rPr lang="en-US" sz="2200" dirty="0"/>
                        <a:t>(&gt; $250</a:t>
                      </a:r>
                      <a:r>
                        <a:rPr lang="en-US" sz="2200" baseline="0" dirty="0"/>
                        <a:t> mil</a:t>
                      </a:r>
                      <a:r>
                        <a:rPr lang="en-US" sz="2200" dirty="0"/>
                        <a:t>-500</a:t>
                      </a:r>
                      <a:r>
                        <a:rPr lang="en-US" sz="2200" baseline="0" dirty="0"/>
                        <a:t> mil USD</a:t>
                      </a:r>
                      <a:r>
                        <a:rPr lang="en-US" sz="2200" dirty="0"/>
                        <a:t>)</a:t>
                      </a:r>
                      <a:endParaRPr lang="en-US" sz="2200" b="0" baseline="30000" dirty="0">
                        <a:latin typeface="+mn-lt"/>
                      </a:endParaRPr>
                    </a:p>
                  </a:txBody>
                  <a:tcPr marL="68580" marR="68580" marT="34290" marB="3429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200" dirty="0"/>
                        <a:t>1/28/19</a:t>
                      </a:r>
                      <a:endParaRPr lang="en-US" sz="2200" b="0" dirty="0">
                        <a:solidFill>
                          <a:schemeClr val="tx1"/>
                        </a:solidFill>
                        <a:latin typeface="+mn-lt"/>
                      </a:endParaRPr>
                    </a:p>
                  </a:txBody>
                  <a:tcPr marL="68580" marR="68580" marT="34290" marB="34290" anchor="ctr"/>
                </a:tc>
                <a:tc>
                  <a:txBody>
                    <a:bodyPr/>
                    <a:lstStyle/>
                    <a:p>
                      <a:pPr algn="ctr"/>
                      <a:r>
                        <a:rPr lang="en-US" sz="2200" dirty="0">
                          <a:latin typeface="Calibri" panose="020F0502020204030204" pitchFamily="34" charset="0"/>
                          <a:cs typeface="Calibri" panose="020F0502020204030204" pitchFamily="34" charset="0"/>
                        </a:rPr>
                        <a:t>1/26/23</a:t>
                      </a:r>
                      <a:endParaRPr lang="en-US" sz="2200" b="0" dirty="0">
                        <a:solidFill>
                          <a:schemeClr val="tx1"/>
                        </a:solidFill>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10002"/>
                  </a:ext>
                </a:extLst>
              </a:tr>
              <a:tr h="7561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s-MX" sz="2200" dirty="0"/>
                        <a:t>Empresas</a:t>
                      </a:r>
                      <a:r>
                        <a:rPr lang="es-MX" sz="2200" baseline="0" dirty="0"/>
                        <a:t> muy pequeñas</a:t>
                      </a:r>
                      <a:endParaRPr lang="en-US" sz="2200" dirty="0"/>
                    </a:p>
                    <a:p>
                      <a:pPr algn="l"/>
                      <a:r>
                        <a:rPr lang="en-US" sz="2200" dirty="0"/>
                        <a:t>(&gt; $25 mil-250 mil USD)</a:t>
                      </a:r>
                      <a:endParaRPr lang="en-US" sz="2200" b="0" baseline="30000" dirty="0">
                        <a:latin typeface="+mn-lt"/>
                      </a:endParaRPr>
                    </a:p>
                  </a:txBody>
                  <a:tcPr marL="68580" marR="68580" marT="34290" marB="3429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200" dirty="0"/>
                        <a:t>1/27/20</a:t>
                      </a:r>
                      <a:endParaRPr lang="en-US" sz="2200" b="0" dirty="0">
                        <a:solidFill>
                          <a:schemeClr val="tx1"/>
                        </a:solidFill>
                        <a:latin typeface="+mn-lt"/>
                      </a:endParaRPr>
                    </a:p>
                  </a:txBody>
                  <a:tcPr marL="68580" marR="68580" marT="34290" marB="34290" anchor="ctr"/>
                </a:tc>
                <a:tc>
                  <a:txBody>
                    <a:bodyPr/>
                    <a:lstStyle/>
                    <a:p>
                      <a:pPr algn="ctr"/>
                      <a:r>
                        <a:rPr lang="en-US" sz="2200" dirty="0">
                          <a:latin typeface="Calibri" panose="020F0502020204030204" pitchFamily="34" charset="0"/>
                          <a:cs typeface="Calibri" panose="020F0502020204030204" pitchFamily="34" charset="0"/>
                        </a:rPr>
                        <a:t>1/26/24</a:t>
                      </a:r>
                      <a:endParaRPr lang="en-US" sz="2200" b="0" dirty="0">
                        <a:solidFill>
                          <a:schemeClr val="tx1"/>
                        </a:solidFill>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9" name="Rectangle 8"/>
          <p:cNvSpPr/>
          <p:nvPr/>
        </p:nvSpPr>
        <p:spPr>
          <a:xfrm>
            <a:off x="287383" y="4352543"/>
            <a:ext cx="8556171" cy="1477328"/>
          </a:xfrm>
          <a:prstGeom prst="rect">
            <a:avLst/>
          </a:prstGeom>
        </p:spPr>
        <p:txBody>
          <a:bodyPr wrap="square">
            <a:spAutoFit/>
          </a:bodyPr>
          <a:lstStyle/>
          <a:p>
            <a:pPr marL="285750" lvl="0" indent="-285750">
              <a:buFont typeface="Arial" panose="020B0604020202020204" pitchFamily="34" charset="0"/>
              <a:buChar char="•"/>
            </a:pPr>
            <a:r>
              <a:rPr lang="es-MX" dirty="0"/>
              <a:t>De acuerdo con la </a:t>
            </a:r>
            <a:r>
              <a:rPr lang="es-MX" dirty="0" smtClean="0"/>
              <a:t>norma final emitida </a:t>
            </a:r>
            <a:r>
              <a:rPr lang="es-MX" dirty="0"/>
              <a:t>en </a:t>
            </a:r>
            <a:r>
              <a:rPr lang="es-MX" dirty="0" smtClean="0"/>
              <a:t>Marzo del 2019, </a:t>
            </a:r>
            <a:r>
              <a:rPr lang="es-MX" dirty="0"/>
              <a:t>se </a:t>
            </a:r>
            <a:r>
              <a:rPr lang="es-MX" dirty="0" smtClean="0"/>
              <a:t>otorga </a:t>
            </a:r>
            <a:r>
              <a:rPr lang="es-MX" u="sng" dirty="0"/>
              <a:t>un plazo adicional de cuatro años</a:t>
            </a:r>
            <a:r>
              <a:rPr lang="es-MX" dirty="0"/>
              <a:t> para el cumplimiento de todos los requisitos del agua de uso </a:t>
            </a:r>
            <a:r>
              <a:rPr lang="es-MX" dirty="0" smtClean="0"/>
              <a:t>agrícola (a excepción de los que tienen que ver con los germinados).</a:t>
            </a:r>
            <a:endParaRPr lang="en-US" dirty="0"/>
          </a:p>
          <a:p>
            <a:pPr marL="285750" lvl="0" indent="-285750">
              <a:buFont typeface="Arial" panose="020B0604020202020204" pitchFamily="34" charset="0"/>
              <a:buChar char="•"/>
            </a:pPr>
            <a:r>
              <a:rPr lang="es-MX" dirty="0"/>
              <a:t>Por ejemplo, ‘todas las demás empresas’ tendrían que iniciar la toma de muestras de agua hasta el año 2022.</a:t>
            </a:r>
            <a:endParaRPr lang="en-US" dirty="0"/>
          </a:p>
        </p:txBody>
      </p:sp>
      <p:sp>
        <p:nvSpPr>
          <p:cNvPr id="12" name="Rectangle 11"/>
          <p:cNvSpPr/>
          <p:nvPr/>
        </p:nvSpPr>
        <p:spPr>
          <a:xfrm>
            <a:off x="6348549" y="221017"/>
            <a:ext cx="2495006" cy="41746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317569" y="5983759"/>
            <a:ext cx="4495800" cy="743857"/>
          </a:xfrm>
          <a:prstGeom prst="rect">
            <a:avLst/>
          </a:prstGeom>
          <a:solidFill>
            <a:srgbClr val="006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rPr>
              <a:t>MATERIAL COMPLEMENTARIO</a:t>
            </a:r>
          </a:p>
        </p:txBody>
      </p:sp>
    </p:spTree>
    <p:extLst>
      <p:ext uri="{BB962C8B-B14F-4D97-AF65-F5344CB8AC3E}">
        <p14:creationId xmlns:p14="http://schemas.microsoft.com/office/powerpoint/2010/main" val="354834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5845" y="47473"/>
            <a:ext cx="8968509" cy="1143000"/>
          </a:xfrm>
        </p:spPr>
        <p:txBody>
          <a:bodyPr/>
          <a:lstStyle/>
          <a:p>
            <a:pPr algn="ctr"/>
            <a:r>
              <a:rPr lang="en-US" sz="3600" dirty="0" smtClean="0">
                <a:effectLst>
                  <a:outerShdw blurRad="38100" dist="38100" dir="2700000" algn="tl">
                    <a:srgbClr val="000000">
                      <a:alpha val="43137"/>
                    </a:srgbClr>
                  </a:outerShdw>
                </a:effectLst>
              </a:rPr>
              <a:t>FDA: </a:t>
            </a:r>
            <a:r>
              <a:rPr lang="en-US" sz="3600" dirty="0" err="1" smtClean="0">
                <a:effectLst>
                  <a:outerShdw blurRad="38100" dist="38100" dir="2700000" algn="tl">
                    <a:srgbClr val="000000">
                      <a:alpha val="43137"/>
                    </a:srgbClr>
                  </a:outerShdw>
                </a:effectLst>
              </a:rPr>
              <a:t>Extensión</a:t>
            </a:r>
            <a:r>
              <a:rPr lang="en-US" sz="3600" dirty="0" smtClean="0">
                <a:effectLst>
                  <a:outerShdw blurRad="38100" dist="38100" dir="2700000" algn="tl">
                    <a:srgbClr val="000000">
                      <a:alpha val="43137"/>
                    </a:srgbClr>
                  </a:outerShdw>
                </a:effectLst>
              </a:rPr>
              <a:t> de </a:t>
            </a:r>
            <a:r>
              <a:rPr lang="en-US" sz="3600" dirty="0">
                <a:effectLst>
                  <a:outerShdw blurRad="38100" dist="38100" dir="2700000" algn="tl">
                    <a:srgbClr val="000000">
                      <a:alpha val="43137"/>
                    </a:srgbClr>
                  </a:outerShdw>
                </a:effectLst>
              </a:rPr>
              <a:t>las </a:t>
            </a:r>
            <a:r>
              <a:rPr lang="en-US" sz="3600" dirty="0" err="1">
                <a:effectLst>
                  <a:outerShdw blurRad="38100" dist="38100" dir="2700000" algn="tl">
                    <a:srgbClr val="000000">
                      <a:alpha val="43137"/>
                    </a:srgbClr>
                  </a:outerShdw>
                </a:effectLst>
              </a:rPr>
              <a:t>fechas</a:t>
            </a:r>
            <a:r>
              <a:rPr lang="en-US" sz="3600" dirty="0">
                <a:effectLst>
                  <a:outerShdw blurRad="38100" dist="38100" dir="2700000" algn="tl">
                    <a:srgbClr val="000000">
                      <a:alpha val="43137"/>
                    </a:srgbClr>
                  </a:outerShdw>
                </a:effectLst>
              </a:rPr>
              <a:t> de </a:t>
            </a:r>
            <a:r>
              <a:rPr lang="en-US" sz="3600" dirty="0" err="1" smtClean="0">
                <a:effectLst>
                  <a:outerShdw blurRad="38100" dist="38100" dir="2700000" algn="tl">
                    <a:srgbClr val="000000">
                      <a:alpha val="43137"/>
                    </a:srgbClr>
                  </a:outerShdw>
                </a:effectLst>
              </a:rPr>
              <a:t>cumplimiento</a:t>
            </a:r>
            <a:endParaRPr lang="en-US" sz="3600" strike="sngStrike" dirty="0">
              <a:effectLst>
                <a:outerShdw blurRad="38100" dist="38100" dir="2700000" algn="tl">
                  <a:srgbClr val="000000">
                    <a:alpha val="43137"/>
                  </a:srgbClr>
                </a:outerShdw>
              </a:effectLst>
            </a:endParaRPr>
          </a:p>
        </p:txBody>
      </p:sp>
      <p:sp>
        <p:nvSpPr>
          <p:cNvPr id="3" name="Content Placeholder 2"/>
          <p:cNvSpPr>
            <a:spLocks noGrp="1"/>
          </p:cNvSpPr>
          <p:nvPr>
            <p:ph type="body" sz="quarter" idx="10"/>
          </p:nvPr>
        </p:nvSpPr>
        <p:spPr>
          <a:xfrm>
            <a:off x="495299" y="1233099"/>
            <a:ext cx="8229600" cy="5099109"/>
          </a:xfrm>
        </p:spPr>
        <p:txBody>
          <a:bodyPr>
            <a:normAutofit fontScale="40000" lnSpcReduction="20000"/>
          </a:bodyPr>
          <a:lstStyle/>
          <a:p>
            <a:pPr marL="0" indent="0">
              <a:buNone/>
            </a:pPr>
            <a:r>
              <a:rPr lang="es-MX" sz="5500" dirty="0"/>
              <a:t>En </a:t>
            </a:r>
            <a:r>
              <a:rPr lang="es-MX" sz="5500" dirty="0" smtClean="0"/>
              <a:t>marzo </a:t>
            </a:r>
            <a:r>
              <a:rPr lang="es-MX" sz="5500" dirty="0"/>
              <a:t>de </a:t>
            </a:r>
            <a:r>
              <a:rPr lang="es-MX" sz="5500" dirty="0" smtClean="0"/>
              <a:t>2019, </a:t>
            </a:r>
            <a:r>
              <a:rPr lang="es-MX" sz="5500" dirty="0"/>
              <a:t>la FDA publicó una </a:t>
            </a:r>
            <a:r>
              <a:rPr lang="es-MX" sz="5500" dirty="0" smtClean="0"/>
              <a:t>norma llamada </a:t>
            </a:r>
            <a:r>
              <a:rPr lang="es-MX" sz="5500" i="1" dirty="0" smtClean="0"/>
              <a:t>Estándares </a:t>
            </a:r>
            <a:r>
              <a:rPr lang="es-MX" sz="5500" i="1" dirty="0"/>
              <a:t>para la producción, cosecha, empaque y almacenamiento de productos agrícolas frescos destinados al consumo </a:t>
            </a:r>
            <a:r>
              <a:rPr lang="es-MX" sz="5500" i="1" dirty="0" smtClean="0"/>
              <a:t>humano</a:t>
            </a:r>
            <a:r>
              <a:rPr lang="en-US" sz="5500" i="1" dirty="0" smtClean="0"/>
              <a:t>; </a:t>
            </a:r>
            <a:r>
              <a:rPr lang="en-US" sz="5500" i="1" dirty="0" err="1" smtClean="0"/>
              <a:t>Extensi</a:t>
            </a:r>
            <a:r>
              <a:rPr lang="es-MX" sz="5500" i="1" dirty="0" err="1" smtClean="0"/>
              <a:t>ón</a:t>
            </a:r>
            <a:r>
              <a:rPr lang="es-MX" sz="5500" i="1" dirty="0" smtClean="0"/>
              <a:t> de las fechas de cumplimiento </a:t>
            </a:r>
            <a:r>
              <a:rPr lang="es-MX" sz="5500" i="1" dirty="0"/>
              <a:t>de la </a:t>
            </a:r>
            <a:r>
              <a:rPr lang="es-MX" sz="5500" i="1" dirty="0" err="1"/>
              <a:t>Subparte</a:t>
            </a:r>
            <a:r>
              <a:rPr lang="es-MX" sz="5500" i="1" dirty="0"/>
              <a:t> </a:t>
            </a:r>
            <a:r>
              <a:rPr lang="es-MX" sz="5500" i="1" dirty="0" smtClean="0"/>
              <a:t>E.</a:t>
            </a:r>
          </a:p>
          <a:p>
            <a:pPr marL="0" indent="0">
              <a:buNone/>
            </a:pPr>
            <a:endParaRPr lang="en-US" dirty="0"/>
          </a:p>
          <a:p>
            <a:pPr lvl="0"/>
            <a:r>
              <a:rPr lang="es-MX" sz="5000" dirty="0" smtClean="0"/>
              <a:t>Extiende </a:t>
            </a:r>
            <a:r>
              <a:rPr lang="es-MX" sz="5000" dirty="0"/>
              <a:t>TODAS las provisiones de la </a:t>
            </a:r>
            <a:r>
              <a:rPr lang="es-MX" sz="5000" dirty="0" err="1"/>
              <a:t>Subparte</a:t>
            </a:r>
            <a:r>
              <a:rPr lang="es-MX" sz="5000" dirty="0"/>
              <a:t> E (agua de uso </a:t>
            </a:r>
            <a:r>
              <a:rPr lang="es-MX" sz="5000" dirty="0" smtClean="0"/>
              <a:t>agrícola) a excepción de los germinados incluyendo </a:t>
            </a:r>
            <a:r>
              <a:rPr lang="es-MX" sz="5000" dirty="0"/>
              <a:t>los requisitos de inocuidad y calidad sanitaria adecuada, el requisito de inspección anual, y los requisitos de monitoreo del agua de uso en la postcosecha. </a:t>
            </a:r>
            <a:endParaRPr lang="en-US" sz="5000" dirty="0"/>
          </a:p>
          <a:p>
            <a:pPr lvl="0"/>
            <a:r>
              <a:rPr lang="es-MX" sz="5000" dirty="0"/>
              <a:t>La razón por la que se ofrece esta extensión es para </a:t>
            </a:r>
            <a:r>
              <a:rPr lang="es-MX" sz="5000" i="1" dirty="0"/>
              <a:t>“abordar cuestiones sobre la implementación práctica del cumplimiento de ciertas disposiciones, y para considerar cómo podemos reducir aún más la carga regulatoria o aumentar la flexibilidad mientras se </a:t>
            </a:r>
            <a:r>
              <a:rPr lang="es-MX" sz="5000" i="1" dirty="0" smtClean="0"/>
              <a:t>continúa protegiendo la salud pública.”</a:t>
            </a:r>
            <a:endParaRPr lang="en-US" sz="5000" dirty="0"/>
          </a:p>
          <a:p>
            <a:pPr lvl="0"/>
            <a:r>
              <a:rPr lang="es-MX" sz="5000" dirty="0"/>
              <a:t>Hasta que </a:t>
            </a:r>
            <a:r>
              <a:rPr lang="es-MX" sz="5000" dirty="0" smtClean="0"/>
              <a:t>el proceso de consideración haya concluido, </a:t>
            </a:r>
            <a:r>
              <a:rPr lang="es-MX" sz="5000" dirty="0"/>
              <a:t>los requisitos del agua presentados en el </a:t>
            </a:r>
            <a:r>
              <a:rPr lang="es-MX" sz="5000" b="1" dirty="0"/>
              <a:t>Módulo 5: Agua de uso agrícola</a:t>
            </a:r>
            <a:r>
              <a:rPr lang="es-MX" sz="5000" dirty="0"/>
              <a:t> </a:t>
            </a:r>
            <a:r>
              <a:rPr lang="es-ES" sz="5000" dirty="0"/>
              <a:t>reflejan los requisitos de agua de uso agrícola de la Norma final de inocuidad de los productos agrícolas frescos de </a:t>
            </a:r>
            <a:r>
              <a:rPr lang="es-ES" sz="5000" dirty="0" smtClean="0"/>
              <a:t>FSMA</a:t>
            </a:r>
            <a:r>
              <a:rPr lang="es-MX" sz="5000" dirty="0" smtClean="0"/>
              <a:t>.</a:t>
            </a:r>
            <a:endParaRPr lang="en-US" sz="5000" dirty="0"/>
          </a:p>
        </p:txBody>
      </p:sp>
      <p:sp>
        <p:nvSpPr>
          <p:cNvPr id="2" name="Rectangle 1"/>
          <p:cNvSpPr/>
          <p:nvPr/>
        </p:nvSpPr>
        <p:spPr>
          <a:xfrm>
            <a:off x="287111" y="6193709"/>
            <a:ext cx="1123321"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Version 9-2017</a:t>
            </a:r>
          </a:p>
        </p:txBody>
      </p:sp>
      <p:sp>
        <p:nvSpPr>
          <p:cNvPr id="7" name="Rectangle 6"/>
          <p:cNvSpPr/>
          <p:nvPr/>
        </p:nvSpPr>
        <p:spPr>
          <a:xfrm>
            <a:off x="2362200" y="6019800"/>
            <a:ext cx="4495800" cy="743857"/>
          </a:xfrm>
          <a:prstGeom prst="rect">
            <a:avLst/>
          </a:prstGeom>
          <a:solidFill>
            <a:srgbClr val="006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lumMod val="95000"/>
                  </a:prstClr>
                </a:solidFill>
                <a:effectLst/>
                <a:uLnTx/>
                <a:uFillTx/>
                <a:latin typeface="Calibri"/>
                <a:ea typeface="+mn-ea"/>
                <a:cs typeface="+mn-cs"/>
              </a:rPr>
              <a:t>MATERIAL COMPLEMENTARIO</a:t>
            </a:r>
          </a:p>
        </p:txBody>
      </p:sp>
    </p:spTree>
    <p:extLst>
      <p:ext uri="{BB962C8B-B14F-4D97-AF65-F5344CB8AC3E}">
        <p14:creationId xmlns:p14="http://schemas.microsoft.com/office/powerpoint/2010/main" val="1620763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818" y="800369"/>
            <a:ext cx="8566727" cy="5010727"/>
          </a:xfrm>
        </p:spPr>
        <p:txBody>
          <a:bodyPr>
            <a:normAutofit/>
          </a:bodyPr>
          <a:lstStyle/>
          <a:p>
            <a:pPr>
              <a:buFont typeface="Arial"/>
              <a:buChar char="•"/>
            </a:pPr>
            <a:r>
              <a:rPr lang="es-MX" sz="2800" dirty="0" smtClean="0"/>
              <a:t>Los productores que actualmente están analizando su agua pueden continuar haciéndolo.</a:t>
            </a:r>
            <a:endParaRPr lang="en-US" sz="2800" dirty="0">
              <a:cs typeface="Calibri" panose="020F0502020204030204" pitchFamily="34" charset="0"/>
            </a:endParaRPr>
          </a:p>
          <a:p>
            <a:r>
              <a:rPr lang="en-US" sz="2800" dirty="0" smtClean="0"/>
              <a:t>Si no se </a:t>
            </a:r>
            <a:r>
              <a:rPr lang="en-US" sz="2800" dirty="0" err="1" smtClean="0"/>
              <a:t>está</a:t>
            </a:r>
            <a:r>
              <a:rPr lang="en-US" sz="2800" dirty="0" smtClean="0"/>
              <a:t> </a:t>
            </a:r>
            <a:r>
              <a:rPr lang="en-US" sz="2800" dirty="0" err="1" smtClean="0"/>
              <a:t>analizado</a:t>
            </a:r>
            <a:r>
              <a:rPr lang="en-US" sz="2800" dirty="0" smtClean="0"/>
              <a:t> el </a:t>
            </a:r>
            <a:r>
              <a:rPr lang="en-US" sz="2800" dirty="0" err="1" smtClean="0"/>
              <a:t>agua</a:t>
            </a:r>
            <a:r>
              <a:rPr lang="en-US" sz="2800" dirty="0" smtClean="0"/>
              <a:t>, </a:t>
            </a:r>
            <a:r>
              <a:rPr lang="en-US" sz="2800" dirty="0" err="1" smtClean="0"/>
              <a:t>los</a:t>
            </a:r>
            <a:r>
              <a:rPr lang="en-US" sz="2800" dirty="0" smtClean="0"/>
              <a:t> </a:t>
            </a:r>
            <a:r>
              <a:rPr lang="en-US" sz="2800" dirty="0" err="1" smtClean="0"/>
              <a:t>productores</a:t>
            </a:r>
            <a:r>
              <a:rPr lang="en-US" sz="2800" dirty="0"/>
              <a:t> </a:t>
            </a:r>
            <a:r>
              <a:rPr lang="en-US" sz="2800" dirty="0" err="1" smtClean="0"/>
              <a:t>pueden</a:t>
            </a:r>
            <a:r>
              <a:rPr lang="en-US" sz="2800" dirty="0"/>
              <a:t> </a:t>
            </a:r>
            <a:r>
              <a:rPr lang="en-US" sz="2800" dirty="0" err="1" smtClean="0"/>
              <a:t>considerar</a:t>
            </a:r>
            <a:r>
              <a:rPr lang="en-US" sz="2800" dirty="0" smtClean="0"/>
              <a:t> </a:t>
            </a:r>
            <a:r>
              <a:rPr lang="en-US" sz="2800" dirty="0" err="1" smtClean="0"/>
              <a:t>iniciar</a:t>
            </a:r>
            <a:r>
              <a:rPr lang="en-US" sz="2800" dirty="0" smtClean="0"/>
              <a:t> el </a:t>
            </a:r>
            <a:r>
              <a:rPr lang="en-US" sz="2800" dirty="0" err="1" smtClean="0"/>
              <a:t>análisis</a:t>
            </a:r>
            <a:r>
              <a:rPr lang="en-US" sz="2800" dirty="0" smtClean="0"/>
              <a:t> para </a:t>
            </a:r>
            <a:r>
              <a:rPr lang="en-US" sz="2800" dirty="0" err="1" smtClean="0"/>
              <a:t>comprender</a:t>
            </a:r>
            <a:r>
              <a:rPr lang="en-US" sz="2800" dirty="0" smtClean="0"/>
              <a:t> </a:t>
            </a:r>
            <a:r>
              <a:rPr lang="en-US" sz="2800" dirty="0" err="1" smtClean="0"/>
              <a:t>mejor</a:t>
            </a:r>
            <a:r>
              <a:rPr lang="en-US" sz="2800" dirty="0" smtClean="0"/>
              <a:t> la </a:t>
            </a:r>
            <a:r>
              <a:rPr lang="en-US" sz="2800" dirty="0" err="1" smtClean="0"/>
              <a:t>calidad</a:t>
            </a:r>
            <a:r>
              <a:rPr lang="en-US" sz="2800" dirty="0" smtClean="0"/>
              <a:t> del </a:t>
            </a:r>
            <a:r>
              <a:rPr lang="en-US" sz="2800" dirty="0" err="1" smtClean="0"/>
              <a:t>agua</a:t>
            </a:r>
            <a:r>
              <a:rPr lang="en-US" sz="2800" dirty="0" smtClean="0"/>
              <a:t>.</a:t>
            </a:r>
          </a:p>
          <a:p>
            <a:r>
              <a:rPr lang="es-MX" sz="2800" dirty="0" smtClean="0"/>
              <a:t>Seguir Buenas Prácticas Agrícolas (BPA) para proteger y mantener la calidad del agua.</a:t>
            </a:r>
          </a:p>
          <a:p>
            <a:r>
              <a:rPr lang="es-MX" sz="2800" dirty="0" smtClean="0"/>
              <a:t>Desarrollar estrategias de manejo del agua, como evaluaciones de los sistemas del agua para identificar y reducir riesgos.</a:t>
            </a:r>
            <a:endParaRPr lang="en-US" sz="2800" dirty="0"/>
          </a:p>
          <a:p>
            <a:pPr marL="0" indent="0">
              <a:buNone/>
            </a:pPr>
            <a:endParaRPr lang="en-US" sz="2800" dirty="0"/>
          </a:p>
          <a:p>
            <a:endParaRPr lang="en-US" sz="2800" b="1" dirty="0"/>
          </a:p>
        </p:txBody>
      </p:sp>
      <p:sp>
        <p:nvSpPr>
          <p:cNvPr id="6" name="Title 3"/>
          <p:cNvSpPr txBox="1">
            <a:spLocks noGrp="1"/>
          </p:cNvSpPr>
          <p:nvPr>
            <p:ph type="title"/>
          </p:nvPr>
        </p:nvSpPr>
        <p:spPr>
          <a:xfrm>
            <a:off x="92364" y="129310"/>
            <a:ext cx="9051636" cy="600364"/>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00000"/>
              </a:lnSpc>
            </a:pPr>
            <a:r>
              <a:rPr lang="en-US" sz="3200" b="1" dirty="0" smtClean="0">
                <a:effectLst>
                  <a:outerShdw blurRad="38100" dist="38100" dir="2700000" algn="tl">
                    <a:srgbClr val="000000">
                      <a:alpha val="43137"/>
                    </a:srgbClr>
                  </a:outerShdw>
                </a:effectLst>
                <a:latin typeface="+mn-lt"/>
              </a:rPr>
              <a:t/>
            </a:r>
            <a:br>
              <a:rPr lang="en-US" sz="3200" b="1" dirty="0" smtClean="0">
                <a:effectLst>
                  <a:outerShdw blurRad="38100" dist="38100" dir="2700000" algn="tl">
                    <a:srgbClr val="000000">
                      <a:alpha val="43137"/>
                    </a:srgbClr>
                  </a:outerShdw>
                </a:effectLst>
                <a:latin typeface="+mn-lt"/>
              </a:rPr>
            </a:br>
            <a:r>
              <a:rPr lang="en-US" sz="3200" b="1" dirty="0">
                <a:effectLst>
                  <a:outerShdw blurRad="38100" dist="38100" dir="2700000" algn="tl">
                    <a:srgbClr val="000000">
                      <a:alpha val="43137"/>
                    </a:srgbClr>
                  </a:outerShdw>
                </a:effectLst>
                <a:latin typeface="+mn-lt"/>
              </a:rPr>
              <a:t/>
            </a:r>
            <a:br>
              <a:rPr lang="en-US" sz="3200" b="1" dirty="0">
                <a:effectLst>
                  <a:outerShdw blurRad="38100" dist="38100" dir="2700000" algn="tl">
                    <a:srgbClr val="000000">
                      <a:alpha val="43137"/>
                    </a:srgbClr>
                  </a:outerShdw>
                </a:effectLst>
                <a:latin typeface="+mn-lt"/>
              </a:rPr>
            </a:br>
            <a:r>
              <a:rPr lang="en-US" sz="3200" b="1" dirty="0" err="1" smtClean="0">
                <a:effectLst>
                  <a:outerShdw blurRad="38100" dist="38100" dir="2700000" algn="tl">
                    <a:srgbClr val="000000">
                      <a:alpha val="43137"/>
                    </a:srgbClr>
                  </a:outerShdw>
                </a:effectLst>
                <a:latin typeface="+mn-lt"/>
              </a:rPr>
              <a:t>Mientras</a:t>
            </a:r>
            <a:r>
              <a:rPr lang="en-US" sz="3200" b="1" dirty="0" smtClean="0">
                <a:effectLst>
                  <a:outerShdw blurRad="38100" dist="38100" dir="2700000" algn="tl">
                    <a:srgbClr val="000000">
                      <a:alpha val="43137"/>
                    </a:srgbClr>
                  </a:outerShdw>
                </a:effectLst>
                <a:latin typeface="+mn-lt"/>
              </a:rPr>
              <a:t> </a:t>
            </a:r>
            <a:r>
              <a:rPr lang="en-US" sz="3200" b="1" dirty="0" err="1" smtClean="0">
                <a:effectLst>
                  <a:outerShdw blurRad="38100" dist="38100" dir="2700000" algn="tl">
                    <a:srgbClr val="000000">
                      <a:alpha val="43137"/>
                    </a:srgbClr>
                  </a:outerShdw>
                </a:effectLst>
                <a:latin typeface="+mn-lt"/>
              </a:rPr>
              <a:t>tanto</a:t>
            </a:r>
            <a:r>
              <a:rPr lang="en-US" sz="3200" b="1" dirty="0" smtClean="0">
                <a:effectLst>
                  <a:outerShdw blurRad="38100" dist="38100" dir="2700000" algn="tl">
                    <a:srgbClr val="000000">
                      <a:alpha val="43137"/>
                    </a:srgbClr>
                  </a:outerShdw>
                </a:effectLst>
                <a:latin typeface="+mn-lt"/>
              </a:rPr>
              <a:t>…¿</a:t>
            </a:r>
            <a:r>
              <a:rPr lang="en-US" sz="3200" b="1" dirty="0" err="1" smtClean="0">
                <a:effectLst>
                  <a:outerShdw blurRad="38100" dist="38100" dir="2700000" algn="tl">
                    <a:srgbClr val="000000">
                      <a:alpha val="43137"/>
                    </a:srgbClr>
                  </a:outerShdw>
                </a:effectLst>
                <a:latin typeface="+mn-lt"/>
              </a:rPr>
              <a:t>cómo</a:t>
            </a:r>
            <a:r>
              <a:rPr lang="en-US" sz="3200" b="1" dirty="0" smtClean="0">
                <a:effectLst>
                  <a:outerShdw blurRad="38100" dist="38100" dir="2700000" algn="tl">
                    <a:srgbClr val="000000">
                      <a:alpha val="43137"/>
                    </a:srgbClr>
                  </a:outerShdw>
                </a:effectLst>
                <a:latin typeface="+mn-lt"/>
              </a:rPr>
              <a:t> </a:t>
            </a:r>
            <a:r>
              <a:rPr lang="en-US" sz="3200" b="1" dirty="0" err="1" smtClean="0">
                <a:effectLst>
                  <a:outerShdw blurRad="38100" dist="38100" dir="2700000" algn="tl">
                    <a:srgbClr val="000000">
                      <a:alpha val="43137"/>
                    </a:srgbClr>
                  </a:outerShdw>
                </a:effectLst>
                <a:latin typeface="+mn-lt"/>
              </a:rPr>
              <a:t>evaluar</a:t>
            </a:r>
            <a:r>
              <a:rPr lang="en-US" sz="3200" b="1" dirty="0" smtClean="0">
                <a:effectLst>
                  <a:outerShdw blurRad="38100" dist="38100" dir="2700000" algn="tl">
                    <a:srgbClr val="000000">
                      <a:alpha val="43137"/>
                    </a:srgbClr>
                  </a:outerShdw>
                </a:effectLst>
                <a:latin typeface="+mn-lt"/>
              </a:rPr>
              <a:t> la </a:t>
            </a:r>
            <a:r>
              <a:rPr lang="en-US" sz="3200" b="1" dirty="0" err="1" smtClean="0">
                <a:effectLst>
                  <a:outerShdw blurRad="38100" dist="38100" dir="2700000" algn="tl">
                    <a:srgbClr val="000000">
                      <a:alpha val="43137"/>
                    </a:srgbClr>
                  </a:outerShdw>
                </a:effectLst>
                <a:latin typeface="+mn-lt"/>
              </a:rPr>
              <a:t>calidad</a:t>
            </a:r>
            <a:r>
              <a:rPr lang="en-US" sz="3200" b="1" dirty="0" smtClean="0">
                <a:effectLst>
                  <a:outerShdw blurRad="38100" dist="38100" dir="2700000" algn="tl">
                    <a:srgbClr val="000000">
                      <a:alpha val="43137"/>
                    </a:srgbClr>
                  </a:outerShdw>
                </a:effectLst>
                <a:latin typeface="+mn-lt"/>
              </a:rPr>
              <a:t> del </a:t>
            </a:r>
            <a:r>
              <a:rPr lang="en-US" sz="3200" b="1" dirty="0" err="1" smtClean="0">
                <a:effectLst>
                  <a:outerShdw blurRad="38100" dist="38100" dir="2700000" algn="tl">
                    <a:srgbClr val="000000">
                      <a:alpha val="43137"/>
                    </a:srgbClr>
                  </a:outerShdw>
                </a:effectLst>
                <a:latin typeface="+mn-lt"/>
              </a:rPr>
              <a:t>agua</a:t>
            </a:r>
            <a:r>
              <a:rPr lang="en-US" sz="3200" b="1" dirty="0" smtClean="0">
                <a:effectLst>
                  <a:outerShdw blurRad="38100" dist="38100" dir="2700000" algn="tl">
                    <a:srgbClr val="000000">
                      <a:alpha val="43137"/>
                    </a:srgbClr>
                  </a:outerShdw>
                </a:effectLst>
                <a:latin typeface="+mn-lt"/>
              </a:rPr>
              <a:t>?</a:t>
            </a:r>
            <a:endParaRPr lang="en-US" sz="3200" b="1" dirty="0">
              <a:effectLst>
                <a:outerShdw blurRad="38100" dist="38100" dir="2700000" algn="tl">
                  <a:srgbClr val="000000">
                    <a:alpha val="43137"/>
                  </a:srgbClr>
                </a:outerShdw>
              </a:effectLst>
              <a:latin typeface="+mn-lt"/>
            </a:endParaRP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87619" y="4682822"/>
            <a:ext cx="1782607" cy="932711"/>
          </a:xfrm>
          <a:prstGeom prst="rect">
            <a:avLst/>
          </a:prstGeom>
          <a:ln>
            <a:solidFill>
              <a:schemeClr val="tx1"/>
            </a:solidFill>
          </a:ln>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34889" y="4736882"/>
            <a:ext cx="1866656" cy="964095"/>
          </a:xfrm>
          <a:prstGeom prst="rect">
            <a:avLst/>
          </a:prstGeom>
          <a:ln>
            <a:solidFill>
              <a:schemeClr val="tx1"/>
            </a:solidFill>
          </a:ln>
        </p:spPr>
      </p:pic>
      <p:sp>
        <p:nvSpPr>
          <p:cNvPr id="10" name="Rectangle 9"/>
          <p:cNvSpPr/>
          <p:nvPr/>
        </p:nvSpPr>
        <p:spPr>
          <a:xfrm>
            <a:off x="2202412" y="5916264"/>
            <a:ext cx="4495800" cy="743857"/>
          </a:xfrm>
          <a:prstGeom prst="rect">
            <a:avLst/>
          </a:prstGeom>
          <a:solidFill>
            <a:srgbClr val="006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lumMod val="95000"/>
                  </a:prstClr>
                </a:solidFill>
                <a:effectLst/>
                <a:uLnTx/>
                <a:uFillTx/>
                <a:latin typeface="Calibri"/>
                <a:ea typeface="+mn-ea"/>
                <a:cs typeface="+mn-cs"/>
              </a:rPr>
              <a:t>MATERIAL COMPLEMENTARIO</a:t>
            </a:r>
          </a:p>
        </p:txBody>
      </p:sp>
      <p:pic>
        <p:nvPicPr>
          <p:cNvPr id="7" name="Content Placeholder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7832" y="5108208"/>
            <a:ext cx="2328727" cy="1405775"/>
          </a:xfrm>
          <a:prstGeom prst="rect">
            <a:avLst/>
          </a:prstGeom>
          <a:ln>
            <a:solidFill>
              <a:srgbClr val="008000"/>
            </a:solidFill>
          </a:ln>
        </p:spPr>
      </p:pic>
    </p:spTree>
    <p:extLst>
      <p:ext uri="{BB962C8B-B14F-4D97-AF65-F5344CB8AC3E}">
        <p14:creationId xmlns:p14="http://schemas.microsoft.com/office/powerpoint/2010/main" val="3175401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1390" y="226148"/>
            <a:ext cx="8326543" cy="926983"/>
          </a:xfrm>
        </p:spPr>
        <p:txBody>
          <a:bodyPr>
            <a:noAutofit/>
          </a:bodyPr>
          <a:lstStyle/>
          <a:p>
            <a:pPr algn="ctr"/>
            <a:r>
              <a:rPr lang="en-US" sz="4000" b="1" dirty="0" err="1" smtClean="0">
                <a:effectLst>
                  <a:outerShdw blurRad="38100" dist="38100" dir="2700000" algn="tl">
                    <a:srgbClr val="000000">
                      <a:alpha val="43137"/>
                    </a:srgbClr>
                  </a:outerShdw>
                </a:effectLst>
                <a:latin typeface="+mn-lt"/>
              </a:rPr>
              <a:t>Ejemplo</a:t>
            </a:r>
            <a:r>
              <a:rPr lang="en-US" sz="4000" b="1" dirty="0" smtClean="0">
                <a:effectLst>
                  <a:outerShdw blurRad="38100" dist="38100" dir="2700000" algn="tl">
                    <a:srgbClr val="000000">
                      <a:alpha val="43137"/>
                    </a:srgbClr>
                  </a:outerShdw>
                </a:effectLst>
                <a:latin typeface="+mn-lt"/>
              </a:rPr>
              <a:t> de </a:t>
            </a:r>
            <a:r>
              <a:rPr lang="en-US" sz="4000" b="1" dirty="0" err="1">
                <a:effectLst>
                  <a:outerShdw blurRad="38100" dist="38100" dir="2700000" algn="tl">
                    <a:srgbClr val="000000">
                      <a:alpha val="43137"/>
                    </a:srgbClr>
                  </a:outerShdw>
                </a:effectLst>
                <a:latin typeface="+mn-lt"/>
              </a:rPr>
              <a:t>c</a:t>
            </a:r>
            <a:r>
              <a:rPr lang="en-US" sz="4000" b="1" dirty="0" err="1" smtClean="0">
                <a:effectLst>
                  <a:outerShdw blurRad="38100" dist="38100" dir="2700000" algn="tl">
                    <a:srgbClr val="000000">
                      <a:alpha val="43137"/>
                    </a:srgbClr>
                  </a:outerShdw>
                </a:effectLst>
                <a:latin typeface="+mn-lt"/>
              </a:rPr>
              <a:t>alendario</a:t>
            </a:r>
            <a:r>
              <a:rPr lang="en-US" sz="4000" b="1" dirty="0" smtClean="0">
                <a:effectLst>
                  <a:outerShdw blurRad="38100" dist="38100" dir="2700000" algn="tl">
                    <a:srgbClr val="000000">
                      <a:alpha val="43137"/>
                    </a:srgbClr>
                  </a:outerShdw>
                </a:effectLst>
                <a:latin typeface="+mn-lt"/>
              </a:rPr>
              <a:t> para el </a:t>
            </a:r>
            <a:r>
              <a:rPr lang="en-US" sz="4000" b="1" dirty="0" err="1" smtClean="0">
                <a:effectLst>
                  <a:outerShdw blurRad="38100" dist="38100" dir="2700000" algn="tl">
                    <a:srgbClr val="000000">
                      <a:alpha val="43137"/>
                    </a:srgbClr>
                  </a:outerShdw>
                </a:effectLst>
                <a:latin typeface="+mn-lt"/>
              </a:rPr>
              <a:t>cumplimiento</a:t>
            </a:r>
            <a:endParaRPr lang="en-US" sz="3600" b="1" dirty="0">
              <a:effectLst>
                <a:outerShdw blurRad="38100" dist="38100" dir="2700000" algn="tl">
                  <a:srgbClr val="000000">
                    <a:alpha val="43137"/>
                  </a:srgbClr>
                </a:outerShdw>
              </a:effectLst>
              <a:latin typeface="+mn-lt"/>
            </a:endParaRPr>
          </a:p>
        </p:txBody>
      </p:sp>
      <p:graphicFrame>
        <p:nvGraphicFramePr>
          <p:cNvPr id="5" name="Table 4" descr="Water testing table"/>
          <p:cNvGraphicFramePr>
            <a:graphicFrameLocks noGrp="1"/>
          </p:cNvGraphicFramePr>
          <p:nvPr>
            <p:extLst>
              <p:ext uri="{D42A27DB-BD31-4B8C-83A1-F6EECF244321}">
                <p14:modId xmlns:p14="http://schemas.microsoft.com/office/powerpoint/2010/main" val="2056632332"/>
              </p:ext>
            </p:extLst>
          </p:nvPr>
        </p:nvGraphicFramePr>
        <p:xfrm>
          <a:off x="441391" y="2263665"/>
          <a:ext cx="6200795" cy="3749120"/>
        </p:xfrm>
        <a:graphic>
          <a:graphicData uri="http://schemas.openxmlformats.org/drawingml/2006/table">
            <a:tbl>
              <a:tblPr firstRow="1" bandRow="1"/>
              <a:tblGrid>
                <a:gridCol w="2966827">
                  <a:extLst>
                    <a:ext uri="{9D8B030D-6E8A-4147-A177-3AD203B41FA5}">
                      <a16:colId xmlns:a16="http://schemas.microsoft.com/office/drawing/2014/main" val="1987429361"/>
                    </a:ext>
                  </a:extLst>
                </a:gridCol>
                <a:gridCol w="1615044">
                  <a:extLst>
                    <a:ext uri="{9D8B030D-6E8A-4147-A177-3AD203B41FA5}">
                      <a16:colId xmlns:a16="http://schemas.microsoft.com/office/drawing/2014/main" val="1032288116"/>
                    </a:ext>
                  </a:extLst>
                </a:gridCol>
                <a:gridCol w="1618924">
                  <a:extLst>
                    <a:ext uri="{9D8B030D-6E8A-4147-A177-3AD203B41FA5}">
                      <a16:colId xmlns:a16="http://schemas.microsoft.com/office/drawing/2014/main" val="1333690733"/>
                    </a:ext>
                  </a:extLst>
                </a:gridCol>
              </a:tblGrid>
              <a:tr h="594221">
                <a:tc>
                  <a:txBody>
                    <a:bodyPr/>
                    <a:lstStyle/>
                    <a:p>
                      <a:pPr algn="ctr" rtl="0" fontAlgn="ctr"/>
                      <a:r>
                        <a:rPr lang="en-US" sz="1800" b="1" i="0" u="none" strike="noStrike" dirty="0" smtClean="0">
                          <a:solidFill>
                            <a:srgbClr val="000000"/>
                          </a:solidFill>
                          <a:effectLst/>
                          <a:latin typeface="Calibri" panose="020F0502020204030204" pitchFamily="34" charset="0"/>
                        </a:rPr>
                        <a:t>Para </a:t>
                      </a:r>
                      <a:r>
                        <a:rPr lang="en-US" sz="1800" b="1" i="0" u="none" strike="noStrike" dirty="0" err="1" smtClean="0">
                          <a:solidFill>
                            <a:srgbClr val="000000"/>
                          </a:solidFill>
                          <a:effectLst/>
                          <a:latin typeface="Calibri" panose="020F0502020204030204" pitchFamily="34" charset="0"/>
                        </a:rPr>
                        <a:t>empresas</a:t>
                      </a:r>
                      <a:r>
                        <a:rPr lang="en-US" sz="1800" b="1" i="0" u="none" strike="noStrike" dirty="0" smtClean="0">
                          <a:solidFill>
                            <a:srgbClr val="000000"/>
                          </a:solidFill>
                          <a:effectLst/>
                          <a:latin typeface="Calibri" panose="020F0502020204030204" pitchFamily="34" charset="0"/>
                        </a:rPr>
                        <a:t> con </a:t>
                      </a:r>
                      <a:r>
                        <a:rPr lang="en-US" sz="1800" b="1" i="0" u="none" strike="noStrike" dirty="0" err="1" smtClean="0">
                          <a:solidFill>
                            <a:srgbClr val="000000"/>
                          </a:solidFill>
                          <a:effectLst/>
                          <a:latin typeface="Calibri" panose="020F0502020204030204" pitchFamily="34" charset="0"/>
                        </a:rPr>
                        <a:t>más</a:t>
                      </a:r>
                      <a:r>
                        <a:rPr lang="en-US" sz="1800" b="1" i="0" u="none" strike="noStrike" dirty="0" smtClean="0">
                          <a:solidFill>
                            <a:srgbClr val="000000"/>
                          </a:solidFill>
                          <a:effectLst/>
                          <a:latin typeface="Calibri" panose="020F0502020204030204" pitchFamily="34" charset="0"/>
                        </a:rPr>
                        <a:t> de $500,000 USD</a:t>
                      </a:r>
                      <a:endParaRPr lang="en-US" sz="1800" b="1" i="0" u="none" strike="noStrike" dirty="0">
                        <a:solidFill>
                          <a:srgbClr val="000000"/>
                        </a:solidFill>
                        <a:effectLst/>
                        <a:latin typeface="Calibri" panose="020F0502020204030204" pitchFamily="34" charset="0"/>
                      </a:endParaRPr>
                    </a:p>
                    <a:p>
                      <a:pPr algn="ctr" rtl="0" fontAlgn="ctr"/>
                      <a:r>
                        <a:rPr lang="en-US" sz="1800" b="1" i="0" u="none" strike="noStrike" dirty="0" err="1" smtClean="0">
                          <a:solidFill>
                            <a:srgbClr val="000000"/>
                          </a:solidFill>
                          <a:effectLst/>
                          <a:latin typeface="Calibri" panose="020F0502020204030204" pitchFamily="34" charset="0"/>
                        </a:rPr>
                        <a:t>en</a:t>
                      </a:r>
                      <a:r>
                        <a:rPr lang="en-US" sz="1800" b="1" i="0" u="none" strike="noStrike" dirty="0" smtClean="0">
                          <a:solidFill>
                            <a:srgbClr val="000000"/>
                          </a:solidFill>
                          <a:effectLst/>
                          <a:latin typeface="Calibri" panose="020F0502020204030204" pitchFamily="34" charset="0"/>
                        </a:rPr>
                        <a:t> </a:t>
                      </a:r>
                      <a:r>
                        <a:rPr lang="en-US" sz="1800" b="1" i="0" u="none" strike="noStrike" dirty="0" err="1" smtClean="0">
                          <a:solidFill>
                            <a:srgbClr val="000000"/>
                          </a:solidFill>
                          <a:effectLst/>
                          <a:latin typeface="Calibri" panose="020F0502020204030204" pitchFamily="34" charset="0"/>
                        </a:rPr>
                        <a:t>ventas</a:t>
                      </a:r>
                      <a:r>
                        <a:rPr lang="en-US" sz="1800" b="1" i="0" u="none" strike="noStrike" dirty="0" smtClean="0">
                          <a:solidFill>
                            <a:srgbClr val="000000"/>
                          </a:solidFill>
                          <a:effectLst/>
                          <a:latin typeface="Calibri" panose="020F0502020204030204" pitchFamily="34" charset="0"/>
                        </a:rPr>
                        <a:t> </a:t>
                      </a:r>
                      <a:r>
                        <a:rPr lang="en-US" sz="1800" b="1" i="0" u="none" strike="noStrike" dirty="0" err="1" smtClean="0">
                          <a:solidFill>
                            <a:srgbClr val="000000"/>
                          </a:solidFill>
                          <a:effectLst/>
                          <a:latin typeface="Calibri" panose="020F0502020204030204" pitchFamily="34" charset="0"/>
                        </a:rPr>
                        <a:t>anuales</a:t>
                      </a:r>
                      <a:r>
                        <a:rPr lang="en-US" sz="1800" b="1" i="0" u="none" strike="noStrike" dirty="0" smtClean="0">
                          <a:solidFill>
                            <a:srgbClr val="000000"/>
                          </a:solidFill>
                          <a:effectLst/>
                          <a:latin typeface="Calibri" panose="020F0502020204030204" pitchFamily="34" charset="0"/>
                        </a:rPr>
                        <a:t> de PAF*</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grid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800" b="1" i="0" u="none" strike="noStrike" dirty="0" err="1" smtClean="0">
                          <a:solidFill>
                            <a:srgbClr val="000000"/>
                          </a:solidFill>
                          <a:effectLst/>
                          <a:latin typeface="Calibri" panose="020F0502020204030204" pitchFamily="34" charset="0"/>
                        </a:rPr>
                        <a:t>Tipo</a:t>
                      </a:r>
                      <a:r>
                        <a:rPr lang="en-US" sz="1800" b="1" i="0" u="none" strike="noStrike" dirty="0" smtClean="0">
                          <a:solidFill>
                            <a:srgbClr val="000000"/>
                          </a:solidFill>
                          <a:effectLst/>
                          <a:latin typeface="Calibri" panose="020F0502020204030204" pitchFamily="34" charset="0"/>
                        </a:rPr>
                        <a:t> de </a:t>
                      </a:r>
                      <a:r>
                        <a:rPr lang="en-US" sz="1800" b="1" i="0" u="none" strike="noStrike" dirty="0" err="1" smtClean="0">
                          <a:solidFill>
                            <a:srgbClr val="000000"/>
                          </a:solidFill>
                          <a:effectLst/>
                          <a:latin typeface="Calibri" panose="020F0502020204030204" pitchFamily="34" charset="0"/>
                        </a:rPr>
                        <a:t>fuente</a:t>
                      </a:r>
                      <a:r>
                        <a:rPr lang="en-US" sz="1800" b="1" i="0" u="none" strike="noStrike" dirty="0" smtClean="0">
                          <a:solidFill>
                            <a:srgbClr val="000000"/>
                          </a:solidFill>
                          <a:effectLst/>
                          <a:latin typeface="Calibri" panose="020F0502020204030204" pitchFamily="34" charset="0"/>
                        </a:rPr>
                        <a:t> de </a:t>
                      </a:r>
                      <a:r>
                        <a:rPr lang="en-US" sz="1800" b="1" i="0" u="none" strike="noStrike" dirty="0" err="1" smtClean="0">
                          <a:solidFill>
                            <a:srgbClr val="000000"/>
                          </a:solidFill>
                          <a:effectLst/>
                          <a:latin typeface="Calibri" panose="020F0502020204030204" pitchFamily="34" charset="0"/>
                        </a:rPr>
                        <a:t>agua</a:t>
                      </a:r>
                      <a:r>
                        <a:rPr lang="en-US" sz="1800" b="1" i="0" u="none" strike="noStrike" dirty="0" smtClean="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val="390478558"/>
                  </a:ext>
                </a:extLst>
              </a:tr>
              <a:tr h="542230">
                <a:tc gridSpan="3">
                  <a:txBody>
                    <a:bodyPr/>
                    <a:lstStyle/>
                    <a:p>
                      <a:pPr algn="ctr" rtl="0" fontAlgn="ctr"/>
                      <a:r>
                        <a:rPr lang="en-US" sz="1800" b="0" i="0" u="none" strike="noStrike" dirty="0" err="1" smtClean="0">
                          <a:solidFill>
                            <a:srgbClr val="000000"/>
                          </a:solidFill>
                          <a:effectLst/>
                          <a:latin typeface="Calibri" panose="020F0502020204030204" pitchFamily="34" charset="0"/>
                        </a:rPr>
                        <a:t>Fecha</a:t>
                      </a:r>
                      <a:r>
                        <a:rPr lang="en-US" sz="1800" b="0" i="0" u="none" strike="noStrike" dirty="0" smtClean="0">
                          <a:solidFill>
                            <a:srgbClr val="000000"/>
                          </a:solidFill>
                          <a:effectLst/>
                          <a:latin typeface="Calibri" panose="020F0502020204030204" pitchFamily="34" charset="0"/>
                        </a:rPr>
                        <a:t> de </a:t>
                      </a:r>
                      <a:r>
                        <a:rPr lang="en-US" sz="1800" b="0" i="0" u="none" strike="noStrike" dirty="0" err="1" smtClean="0">
                          <a:solidFill>
                            <a:srgbClr val="000000"/>
                          </a:solidFill>
                          <a:effectLst/>
                          <a:latin typeface="Calibri" panose="020F0502020204030204" pitchFamily="34" charset="0"/>
                        </a:rPr>
                        <a:t>cumplimiento</a:t>
                      </a:r>
                      <a:r>
                        <a:rPr lang="en-US" sz="1800" b="0" i="0" u="none" strike="noStrike" dirty="0" smtClean="0">
                          <a:solidFill>
                            <a:srgbClr val="000000"/>
                          </a:solidFill>
                          <a:effectLst/>
                          <a:latin typeface="Calibri" panose="020F0502020204030204" pitchFamily="34" charset="0"/>
                        </a:rPr>
                        <a:t> </a:t>
                      </a:r>
                      <a:r>
                        <a:rPr lang="en-US" sz="1800" b="0" i="0" u="none" strike="noStrike" dirty="0" err="1" smtClean="0">
                          <a:solidFill>
                            <a:srgbClr val="000000"/>
                          </a:solidFill>
                          <a:effectLst/>
                          <a:latin typeface="Calibri" panose="020F0502020204030204" pitchFamily="34" charset="0"/>
                        </a:rPr>
                        <a:t>Enero</a:t>
                      </a:r>
                      <a:r>
                        <a:rPr lang="en-US" sz="1800" b="0" i="0" u="none" strike="noStrike" dirty="0" smtClean="0">
                          <a:solidFill>
                            <a:srgbClr val="000000"/>
                          </a:solidFill>
                          <a:effectLst/>
                          <a:latin typeface="Calibri" panose="020F0502020204030204" pitchFamily="34" charset="0"/>
                        </a:rPr>
                        <a:t> </a:t>
                      </a:r>
                      <a:r>
                        <a:rPr lang="en-US" sz="1800" b="0" i="0" u="none" strike="noStrike" baseline="0" dirty="0" smtClean="0">
                          <a:solidFill>
                            <a:srgbClr val="000000"/>
                          </a:solidFill>
                          <a:effectLst/>
                          <a:latin typeface="Calibri" panose="020F0502020204030204" pitchFamily="34" charset="0"/>
                        </a:rPr>
                        <a:t>26</a:t>
                      </a:r>
                      <a:r>
                        <a:rPr lang="en-US" sz="1800" b="0" i="0" u="none" strike="noStrike" baseline="0" dirty="0">
                          <a:solidFill>
                            <a:srgbClr val="000000"/>
                          </a:solidFill>
                          <a:effectLst/>
                          <a:latin typeface="Calibri" panose="020F0502020204030204" pitchFamily="34" charset="0"/>
                        </a:rPr>
                        <a:t>,</a:t>
                      </a:r>
                      <a:r>
                        <a:rPr lang="en-US" sz="1800" b="0" i="0" u="none" strike="noStrike" dirty="0">
                          <a:solidFill>
                            <a:srgbClr val="000000"/>
                          </a:solidFill>
                          <a:effectLst/>
                          <a:latin typeface="Calibri" panose="020F0502020204030204" pitchFamily="34" charset="0"/>
                        </a:rPr>
                        <a:t> 2022</a:t>
                      </a:r>
                    </a:p>
                    <a:p>
                      <a:pPr algn="ctr" rtl="0" fontAlgn="ctr"/>
                      <a:r>
                        <a:rPr lang="en-US" sz="1800" b="0" i="0" u="none" strike="noStrike" dirty="0" err="1" smtClean="0">
                          <a:solidFill>
                            <a:srgbClr val="000000"/>
                          </a:solidFill>
                          <a:effectLst/>
                          <a:latin typeface="Calibri" panose="020F0502020204030204" pitchFamily="34" charset="0"/>
                        </a:rPr>
                        <a:t>Todos</a:t>
                      </a:r>
                      <a:r>
                        <a:rPr lang="en-US" sz="1800" b="0" i="0" u="none" strike="noStrike" dirty="0" smtClean="0">
                          <a:solidFill>
                            <a:srgbClr val="000000"/>
                          </a:solidFill>
                          <a:effectLst/>
                          <a:latin typeface="Calibri" panose="020F0502020204030204" pitchFamily="34" charset="0"/>
                        </a:rPr>
                        <a:t> </a:t>
                      </a:r>
                      <a:r>
                        <a:rPr lang="en-US" sz="1800" b="0" i="0" u="none" strike="noStrike" dirty="0" err="1" smtClean="0">
                          <a:solidFill>
                            <a:srgbClr val="000000"/>
                          </a:solidFill>
                          <a:effectLst/>
                          <a:latin typeface="Calibri" panose="020F0502020204030204" pitchFamily="34" charset="0"/>
                        </a:rPr>
                        <a:t>los</a:t>
                      </a:r>
                      <a:r>
                        <a:rPr lang="en-US" sz="1800" b="0" i="0" u="none" strike="noStrike" dirty="0" smtClean="0">
                          <a:solidFill>
                            <a:srgbClr val="000000"/>
                          </a:solidFill>
                          <a:effectLst/>
                          <a:latin typeface="Calibri" panose="020F0502020204030204" pitchFamily="34" charset="0"/>
                        </a:rPr>
                        <a:t> </a:t>
                      </a:r>
                      <a:r>
                        <a:rPr lang="en-US" sz="1800" b="0" i="0" u="none" strike="noStrike" dirty="0" err="1" smtClean="0">
                          <a:solidFill>
                            <a:srgbClr val="000000"/>
                          </a:solidFill>
                          <a:effectLst/>
                          <a:latin typeface="Calibri" panose="020F0502020204030204" pitchFamily="34" charset="0"/>
                        </a:rPr>
                        <a:t>requisitos</a:t>
                      </a:r>
                      <a:r>
                        <a:rPr lang="en-US" sz="1800" b="0" i="0" u="none" strike="noStrike" baseline="0" dirty="0" smtClean="0">
                          <a:solidFill>
                            <a:srgbClr val="000000"/>
                          </a:solidFill>
                          <a:effectLst/>
                          <a:latin typeface="Calibri" panose="020F0502020204030204" pitchFamily="34" charset="0"/>
                        </a:rPr>
                        <a:t> del </a:t>
                      </a:r>
                      <a:r>
                        <a:rPr lang="en-US" sz="1800" b="0" i="0" u="none" strike="noStrike" baseline="0" dirty="0" err="1" smtClean="0">
                          <a:solidFill>
                            <a:srgbClr val="000000"/>
                          </a:solidFill>
                          <a:effectLst/>
                          <a:latin typeface="Calibri" panose="020F0502020204030204" pitchFamily="34" charset="0"/>
                        </a:rPr>
                        <a:t>agua</a:t>
                      </a:r>
                      <a:r>
                        <a:rPr lang="en-US" sz="1800" b="0" i="0" u="none" strike="noStrike" baseline="0" dirty="0" smtClean="0">
                          <a:solidFill>
                            <a:srgbClr val="000000"/>
                          </a:solidFill>
                          <a:effectLst/>
                          <a:latin typeface="Calibri" panose="020F0502020204030204" pitchFamily="34" charset="0"/>
                        </a:rPr>
                        <a:t> (a </a:t>
                      </a:r>
                      <a:r>
                        <a:rPr lang="en-US" sz="1800" b="0" i="0" u="none" strike="noStrike" baseline="0" dirty="0" err="1" smtClean="0">
                          <a:solidFill>
                            <a:srgbClr val="000000"/>
                          </a:solidFill>
                          <a:effectLst/>
                          <a:latin typeface="Calibri" panose="020F0502020204030204" pitchFamily="34" charset="0"/>
                        </a:rPr>
                        <a:t>excepci</a:t>
                      </a:r>
                      <a:r>
                        <a:rPr lang="es-MX" sz="1800" b="0" i="0" u="none" strike="noStrike" baseline="0" dirty="0" err="1" smtClean="0">
                          <a:solidFill>
                            <a:srgbClr val="000000"/>
                          </a:solidFill>
                          <a:effectLst/>
                          <a:latin typeface="Calibri" panose="020F0502020204030204" pitchFamily="34" charset="0"/>
                        </a:rPr>
                        <a:t>ó</a:t>
                      </a:r>
                      <a:r>
                        <a:rPr lang="en-US" sz="1800" b="0" i="0" u="none" strike="noStrike" baseline="0" dirty="0" smtClean="0">
                          <a:solidFill>
                            <a:srgbClr val="000000"/>
                          </a:solidFill>
                          <a:effectLst/>
                          <a:latin typeface="Calibri" panose="020F0502020204030204" pitchFamily="34" charset="0"/>
                        </a:rPr>
                        <a:t>n de </a:t>
                      </a:r>
                      <a:r>
                        <a:rPr lang="en-US" sz="1800" b="0" i="0" u="none" strike="noStrike" baseline="0" dirty="0" err="1" smtClean="0">
                          <a:solidFill>
                            <a:srgbClr val="000000"/>
                          </a:solidFill>
                          <a:effectLst/>
                          <a:latin typeface="Calibri" panose="020F0502020204030204" pitchFamily="34" charset="0"/>
                        </a:rPr>
                        <a:t>los</a:t>
                      </a:r>
                      <a:r>
                        <a:rPr lang="en-US" sz="1800" b="0" i="0" u="none" strike="noStrike" baseline="0" dirty="0" smtClean="0">
                          <a:solidFill>
                            <a:srgbClr val="000000"/>
                          </a:solidFill>
                          <a:effectLst/>
                          <a:latin typeface="Calibri" panose="020F0502020204030204" pitchFamily="34" charset="0"/>
                        </a:rPr>
                        <a:t> </a:t>
                      </a:r>
                      <a:r>
                        <a:rPr lang="en-US" sz="1800" b="0" i="0" u="none" strike="noStrike" baseline="0" dirty="0" err="1" smtClean="0">
                          <a:solidFill>
                            <a:srgbClr val="000000"/>
                          </a:solidFill>
                          <a:effectLst/>
                          <a:latin typeface="Calibri" panose="020F0502020204030204" pitchFamily="34" charset="0"/>
                        </a:rPr>
                        <a:t>germinados</a:t>
                      </a:r>
                      <a:r>
                        <a:rPr lang="en-US" sz="1800" b="0" i="0" u="none" strike="noStrike" baseline="0" dirty="0" smtClean="0">
                          <a:solidFill>
                            <a:srgbClr val="000000"/>
                          </a:solidFill>
                          <a:effectLst/>
                          <a:latin typeface="Calibri" panose="020F0502020204030204" pitchFamily="34" charset="0"/>
                        </a:rPr>
                        <a:t>)</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47857696"/>
                  </a:ext>
                </a:extLst>
              </a:tr>
              <a:tr h="302181">
                <a:tc>
                  <a:txBody>
                    <a:bodyPr/>
                    <a:lstStyle/>
                    <a:p>
                      <a:pPr algn="ctr" rtl="0" fontAlgn="ctr"/>
                      <a:r>
                        <a:rPr lang="en-US" sz="1800" b="1" i="0" u="none" strike="noStrike" dirty="0" err="1" smtClean="0">
                          <a:solidFill>
                            <a:srgbClr val="000000"/>
                          </a:solidFill>
                          <a:effectLst/>
                          <a:latin typeface="Calibri" panose="020F0502020204030204" pitchFamily="34" charset="0"/>
                        </a:rPr>
                        <a:t>Calendario</a:t>
                      </a:r>
                      <a:r>
                        <a:rPr lang="en-US" sz="1800" b="1" i="0" u="none" strike="noStrike" dirty="0" smtClean="0">
                          <a:solidFill>
                            <a:srgbClr val="000000"/>
                          </a:solidFill>
                          <a:effectLst/>
                          <a:latin typeface="Calibri" panose="020F0502020204030204" pitchFamily="34" charset="0"/>
                        </a:rPr>
                        <a:t> de </a:t>
                      </a:r>
                      <a:r>
                        <a:rPr lang="en-US" sz="1800" b="1" i="0" u="none" strike="noStrike" dirty="0" err="1" smtClean="0">
                          <a:solidFill>
                            <a:srgbClr val="000000"/>
                          </a:solidFill>
                          <a:effectLst/>
                          <a:latin typeface="Calibri" panose="020F0502020204030204" pitchFamily="34" charset="0"/>
                        </a:rPr>
                        <a:t>muestreo</a:t>
                      </a:r>
                      <a:r>
                        <a:rPr lang="en-US" sz="1800" b="1" i="0" u="none" strike="noStrike" baseline="0" dirty="0" smtClean="0">
                          <a:solidFill>
                            <a:srgbClr val="000000"/>
                          </a:solidFill>
                          <a:effectLst/>
                          <a:latin typeface="Calibri" panose="020F0502020204030204" pitchFamily="34" charset="0"/>
                        </a:rPr>
                        <a:t> </a:t>
                      </a:r>
                    </a:p>
                    <a:p>
                      <a:pPr algn="ctr" rtl="0" fontAlgn="ctr"/>
                      <a:r>
                        <a:rPr lang="en-US" sz="1800" b="1" i="0" u="none" strike="noStrike" baseline="0" dirty="0" smtClean="0">
                          <a:solidFill>
                            <a:srgbClr val="000000"/>
                          </a:solidFill>
                          <a:effectLst/>
                          <a:latin typeface="Calibri" panose="020F0502020204030204" pitchFamily="34" charset="0"/>
                        </a:rPr>
                        <a:t>Agua para la </a:t>
                      </a:r>
                      <a:r>
                        <a:rPr lang="en-US" sz="1800" b="1" i="0" u="none" strike="noStrike" baseline="0" dirty="0" err="1" smtClean="0">
                          <a:solidFill>
                            <a:srgbClr val="000000"/>
                          </a:solidFill>
                          <a:effectLst/>
                          <a:latin typeface="Calibri" panose="020F0502020204030204" pitchFamily="34" charset="0"/>
                        </a:rPr>
                        <a:t>producción</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smtClean="0">
                          <a:solidFill>
                            <a:srgbClr val="1F01FD"/>
                          </a:solidFill>
                          <a:effectLst/>
                          <a:latin typeface="Calibri" panose="020F0502020204030204" pitchFamily="34" charset="0"/>
                        </a:rPr>
                        <a:t>SUPERFICIAL</a:t>
                      </a:r>
                      <a:endParaRPr lang="en-US" sz="1800" b="0" i="0" u="none" strike="noStrike" dirty="0">
                        <a:solidFill>
                          <a:srgbClr val="1F01FD"/>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dirty="0" smtClean="0">
                          <a:solidFill>
                            <a:srgbClr val="984807"/>
                          </a:solidFill>
                          <a:effectLst/>
                          <a:latin typeface="Calibri" panose="020F0502020204030204" pitchFamily="34" charset="0"/>
                        </a:rPr>
                        <a:t>SUBTERRÁNEA</a:t>
                      </a:r>
                      <a:endParaRPr lang="en-US" sz="1800" b="0" i="0" u="none" strike="noStrike" dirty="0">
                        <a:solidFill>
                          <a:srgbClr val="984807"/>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8007425"/>
                  </a:ext>
                </a:extLst>
              </a:tr>
              <a:tr h="519628">
                <a:tc>
                  <a:txBody>
                    <a:bodyPr/>
                    <a:lstStyle/>
                    <a:p>
                      <a:pPr algn="ctr" rtl="0" fontAlgn="ctr"/>
                      <a:r>
                        <a:rPr lang="en-US" sz="1800" b="0" i="0" u="none" strike="noStrike" dirty="0" err="1" smtClean="0">
                          <a:solidFill>
                            <a:srgbClr val="000000"/>
                          </a:solidFill>
                          <a:effectLst/>
                          <a:latin typeface="Calibri" panose="020F0502020204030204" pitchFamily="34" charset="0"/>
                        </a:rPr>
                        <a:t>Inicio</a:t>
                      </a:r>
                      <a:r>
                        <a:rPr lang="en-US" sz="1800" b="0" i="0" u="none" strike="noStrike" dirty="0" smtClean="0">
                          <a:solidFill>
                            <a:srgbClr val="000000"/>
                          </a:solidFill>
                          <a:effectLst/>
                          <a:latin typeface="Calibri" panose="020F0502020204030204" pitchFamily="34" charset="0"/>
                        </a:rPr>
                        <a:t> del </a:t>
                      </a:r>
                      <a:r>
                        <a:rPr lang="en-US" sz="1800" b="0" i="0" u="none" strike="noStrike" dirty="0" err="1" smtClean="0">
                          <a:solidFill>
                            <a:srgbClr val="000000"/>
                          </a:solidFill>
                          <a:effectLst/>
                          <a:latin typeface="Calibri" panose="020F0502020204030204" pitchFamily="34" charset="0"/>
                        </a:rPr>
                        <a:t>muestreo</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err="1" smtClean="0">
                          <a:solidFill>
                            <a:srgbClr val="1F01FD"/>
                          </a:solidFill>
                          <a:effectLst/>
                          <a:latin typeface="Calibri" panose="020F0502020204030204" pitchFamily="34" charset="0"/>
                        </a:rPr>
                        <a:t>Temporada</a:t>
                      </a:r>
                      <a:r>
                        <a:rPr lang="en-US" sz="1800" b="0" i="0" u="none" strike="noStrike" baseline="0" dirty="0" smtClean="0">
                          <a:solidFill>
                            <a:srgbClr val="1F01FD"/>
                          </a:solidFill>
                          <a:effectLst/>
                          <a:latin typeface="Calibri" panose="020F0502020204030204" pitchFamily="34" charset="0"/>
                        </a:rPr>
                        <a:t> </a:t>
                      </a:r>
                      <a:r>
                        <a:rPr lang="en-US" sz="1800" b="0" i="0" u="none" strike="noStrike" dirty="0" smtClean="0">
                          <a:solidFill>
                            <a:srgbClr val="1F01FD"/>
                          </a:solidFill>
                          <a:effectLst/>
                          <a:latin typeface="Calibri" panose="020F0502020204030204" pitchFamily="34" charset="0"/>
                        </a:rPr>
                        <a:t>del 2022</a:t>
                      </a:r>
                      <a:endParaRPr lang="en-US" sz="1800" b="0" i="0" u="none" strike="noStrike" dirty="0">
                        <a:solidFill>
                          <a:srgbClr val="1F01FD"/>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dirty="0" err="1" smtClean="0">
                          <a:solidFill>
                            <a:srgbClr val="984807"/>
                          </a:solidFill>
                          <a:effectLst/>
                          <a:latin typeface="Calibri" panose="020F0502020204030204" pitchFamily="34" charset="0"/>
                        </a:rPr>
                        <a:t>Temporada</a:t>
                      </a:r>
                      <a:r>
                        <a:rPr lang="en-US" sz="1800" b="0" i="0" u="none" strike="noStrike" dirty="0" smtClean="0">
                          <a:solidFill>
                            <a:srgbClr val="984807"/>
                          </a:solidFill>
                          <a:effectLst/>
                          <a:latin typeface="Calibri" panose="020F0502020204030204" pitchFamily="34" charset="0"/>
                        </a:rPr>
                        <a:t> del 2022</a:t>
                      </a:r>
                      <a:endParaRPr lang="en-US" sz="1800" b="0" i="0" u="none" strike="noStrike" dirty="0">
                        <a:solidFill>
                          <a:srgbClr val="984807"/>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022047"/>
                  </a:ext>
                </a:extLst>
              </a:tr>
              <a:tr h="594221">
                <a:tc>
                  <a:txBody>
                    <a:bodyPr/>
                    <a:lstStyle/>
                    <a:p>
                      <a:pPr algn="ctr" rtl="0" fontAlgn="ctr"/>
                      <a:r>
                        <a:rPr lang="en-US" sz="1750" b="0" i="0" u="none" strike="noStrike" dirty="0" smtClean="0">
                          <a:solidFill>
                            <a:srgbClr val="000000"/>
                          </a:solidFill>
                          <a:effectLst/>
                          <a:latin typeface="Calibri" panose="020F0502020204030204" pitchFamily="34" charset="0"/>
                        </a:rPr>
                        <a:t>El </a:t>
                      </a:r>
                      <a:r>
                        <a:rPr lang="en-US" sz="1750" b="0" i="0" u="none" strike="noStrike" dirty="0" err="1" smtClean="0">
                          <a:solidFill>
                            <a:srgbClr val="000000"/>
                          </a:solidFill>
                          <a:effectLst/>
                          <a:latin typeface="Calibri" panose="020F0502020204030204" pitchFamily="34" charset="0"/>
                        </a:rPr>
                        <a:t>Perfil</a:t>
                      </a:r>
                      <a:r>
                        <a:rPr lang="en-US" sz="1750" b="0" i="0" u="none" strike="noStrike" baseline="0" dirty="0" smtClean="0">
                          <a:solidFill>
                            <a:srgbClr val="000000"/>
                          </a:solidFill>
                          <a:effectLst/>
                          <a:latin typeface="Calibri" panose="020F0502020204030204" pitchFamily="34" charset="0"/>
                        </a:rPr>
                        <a:t> </a:t>
                      </a:r>
                      <a:r>
                        <a:rPr lang="en-US" sz="1750" b="0" i="0" u="none" strike="noStrike" baseline="0" dirty="0" err="1" smtClean="0">
                          <a:solidFill>
                            <a:srgbClr val="000000"/>
                          </a:solidFill>
                          <a:effectLst/>
                          <a:latin typeface="Calibri" panose="020F0502020204030204" pitchFamily="34" charset="0"/>
                        </a:rPr>
                        <a:t>inicial</a:t>
                      </a:r>
                      <a:r>
                        <a:rPr lang="en-US" sz="1750" b="0" i="0" u="none" strike="noStrike" baseline="0" dirty="0" smtClean="0">
                          <a:solidFill>
                            <a:srgbClr val="000000"/>
                          </a:solidFill>
                          <a:effectLst/>
                          <a:latin typeface="Calibri" panose="020F0502020204030204" pitchFamily="34" charset="0"/>
                        </a:rPr>
                        <a:t> </a:t>
                      </a:r>
                      <a:r>
                        <a:rPr lang="en-US" sz="1750" b="0" i="0" u="none" strike="noStrike" baseline="0" dirty="0" err="1" smtClean="0">
                          <a:solidFill>
                            <a:srgbClr val="000000"/>
                          </a:solidFill>
                          <a:effectLst/>
                          <a:latin typeface="Calibri" panose="020F0502020204030204" pitchFamily="34" charset="0"/>
                        </a:rPr>
                        <a:t>completo</a:t>
                      </a:r>
                      <a:endParaRPr lang="en-US" sz="175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smtClean="0">
                          <a:solidFill>
                            <a:srgbClr val="1F01FD"/>
                          </a:solidFill>
                          <a:effectLst/>
                          <a:latin typeface="Calibri" panose="020F0502020204030204" pitchFamily="34" charset="0"/>
                        </a:rPr>
                        <a:t>F</a:t>
                      </a:r>
                      <a:r>
                        <a:rPr lang="en-US" sz="1800" b="0" i="0" u="none" strike="noStrike" baseline="0" dirty="0" smtClean="0">
                          <a:solidFill>
                            <a:srgbClr val="1F01FD"/>
                          </a:solidFill>
                          <a:effectLst/>
                          <a:latin typeface="Calibri" panose="020F0502020204030204" pitchFamily="34" charset="0"/>
                        </a:rPr>
                        <a:t>inales del</a:t>
                      </a:r>
                    </a:p>
                    <a:p>
                      <a:pPr algn="ctr" rtl="0" fontAlgn="ctr"/>
                      <a:r>
                        <a:rPr lang="en-US" sz="1800" b="0" i="0" u="none" strike="noStrike" baseline="0" dirty="0" smtClean="0">
                          <a:solidFill>
                            <a:srgbClr val="1F01FD"/>
                          </a:solidFill>
                          <a:effectLst/>
                          <a:latin typeface="Calibri" panose="020F0502020204030204" pitchFamily="34" charset="0"/>
                        </a:rPr>
                        <a:t> </a:t>
                      </a:r>
                      <a:r>
                        <a:rPr lang="en-US" sz="1800" b="0" i="0" u="none" strike="noStrike" dirty="0" smtClean="0">
                          <a:solidFill>
                            <a:srgbClr val="1F01FD"/>
                          </a:solidFill>
                          <a:effectLst/>
                          <a:latin typeface="Calibri" panose="020F0502020204030204" pitchFamily="34" charset="0"/>
                        </a:rPr>
                        <a:t>2025</a:t>
                      </a:r>
                      <a:endParaRPr lang="en-US" sz="1800" b="0" i="0" u="none" strike="noStrike" dirty="0">
                        <a:solidFill>
                          <a:srgbClr val="1F01FD"/>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b="0" i="0" u="none" strike="noStrike" dirty="0" smtClean="0">
                          <a:solidFill>
                            <a:srgbClr val="984807"/>
                          </a:solidFill>
                          <a:effectLst/>
                          <a:latin typeface="Calibri" panose="020F0502020204030204" pitchFamily="34" charset="0"/>
                        </a:rPr>
                        <a:t>Finales</a:t>
                      </a:r>
                      <a:r>
                        <a:rPr lang="en-US" sz="1800" b="0" i="0" u="none" strike="noStrike" baseline="0" dirty="0" smtClean="0">
                          <a:solidFill>
                            <a:srgbClr val="984807"/>
                          </a:solidFill>
                          <a:effectLst/>
                          <a:latin typeface="Calibri" panose="020F0502020204030204" pitchFamily="34" charset="0"/>
                        </a:rPr>
                        <a:t> del</a:t>
                      </a:r>
                    </a:p>
                    <a:p>
                      <a:pPr algn="ctr" rtl="0" fontAlgn="ctr"/>
                      <a:r>
                        <a:rPr lang="en-US" sz="1800" b="0" i="0" u="none" strike="noStrike" baseline="0" dirty="0" smtClean="0">
                          <a:solidFill>
                            <a:srgbClr val="984807"/>
                          </a:solidFill>
                          <a:effectLst/>
                          <a:latin typeface="Calibri" panose="020F0502020204030204" pitchFamily="34" charset="0"/>
                        </a:rPr>
                        <a:t> </a:t>
                      </a:r>
                      <a:r>
                        <a:rPr lang="en-US" sz="1800" b="0" i="0" u="none" strike="noStrike" dirty="0" smtClean="0">
                          <a:solidFill>
                            <a:srgbClr val="984807"/>
                          </a:solidFill>
                          <a:effectLst/>
                          <a:latin typeface="Calibri" panose="020F0502020204030204" pitchFamily="34" charset="0"/>
                        </a:rPr>
                        <a:t>2022</a:t>
                      </a:r>
                      <a:endParaRPr lang="en-US" sz="1800" b="0" i="0" u="none" strike="noStrike" dirty="0">
                        <a:solidFill>
                          <a:srgbClr val="984807"/>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9124812"/>
                  </a:ext>
                </a:extLst>
              </a:tr>
              <a:tr h="647919">
                <a:tc>
                  <a:txBody>
                    <a:bodyPr/>
                    <a:lstStyle/>
                    <a:p>
                      <a:pPr algn="ctr" rtl="0" fontAlgn="ctr"/>
                      <a:r>
                        <a:rPr lang="en-US" sz="1800" b="0" i="0" u="none" strike="noStrike" dirty="0" err="1" smtClean="0">
                          <a:solidFill>
                            <a:srgbClr val="000000"/>
                          </a:solidFill>
                          <a:effectLst/>
                          <a:latin typeface="Calibri" panose="020F0502020204030204" pitchFamily="34" charset="0"/>
                        </a:rPr>
                        <a:t>Utilizar</a:t>
                      </a:r>
                      <a:r>
                        <a:rPr lang="en-US" sz="1800" b="0" i="0" u="none" strike="noStrike" dirty="0" smtClean="0">
                          <a:solidFill>
                            <a:srgbClr val="000000"/>
                          </a:solidFill>
                          <a:effectLst/>
                          <a:latin typeface="Calibri" panose="020F0502020204030204" pitchFamily="34" charset="0"/>
                        </a:rPr>
                        <a:t> el </a:t>
                      </a:r>
                      <a:r>
                        <a:rPr lang="en-US" sz="1800" b="0" i="0" u="none" strike="noStrike" dirty="0" err="1" smtClean="0">
                          <a:solidFill>
                            <a:srgbClr val="000000"/>
                          </a:solidFill>
                          <a:effectLst/>
                          <a:latin typeface="Calibri" panose="020F0502020204030204" pitchFamily="34" charset="0"/>
                        </a:rPr>
                        <a:t>Perfil</a:t>
                      </a:r>
                      <a:r>
                        <a:rPr lang="en-US" sz="1800" b="0" i="0" u="none" strike="noStrike" dirty="0" smtClean="0">
                          <a:solidFill>
                            <a:srgbClr val="000000"/>
                          </a:solidFill>
                          <a:effectLst/>
                          <a:latin typeface="Calibri" panose="020F0502020204030204" pitchFamily="34" charset="0"/>
                        </a:rPr>
                        <a:t> para la </a:t>
                      </a:r>
                      <a:r>
                        <a:rPr lang="en-US" sz="1800" b="0" i="0" u="none" strike="noStrike" dirty="0" err="1" smtClean="0">
                          <a:solidFill>
                            <a:srgbClr val="000000"/>
                          </a:solidFill>
                          <a:effectLst/>
                          <a:latin typeface="Calibri" panose="020F0502020204030204" pitchFamily="34" charset="0"/>
                        </a:rPr>
                        <a:t>toma</a:t>
                      </a:r>
                      <a:r>
                        <a:rPr lang="en-US" sz="1800" b="0" i="0" u="none" strike="noStrike" baseline="0" dirty="0" smtClean="0">
                          <a:solidFill>
                            <a:srgbClr val="000000"/>
                          </a:solidFill>
                          <a:effectLst/>
                          <a:latin typeface="Calibri" panose="020F0502020204030204" pitchFamily="34" charset="0"/>
                        </a:rPr>
                        <a:t> de </a:t>
                      </a:r>
                      <a:r>
                        <a:rPr lang="en-US" sz="1800" b="0" i="0" u="none" strike="noStrike" baseline="0" dirty="0" err="1" smtClean="0">
                          <a:solidFill>
                            <a:srgbClr val="000000"/>
                          </a:solidFill>
                          <a:effectLst/>
                          <a:latin typeface="Calibri" panose="020F0502020204030204" pitchFamily="34" charset="0"/>
                        </a:rPr>
                        <a:t>decisiones</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err="1" smtClean="0">
                          <a:solidFill>
                            <a:srgbClr val="1F01FD"/>
                          </a:solidFill>
                          <a:effectLst/>
                          <a:latin typeface="Calibri" panose="020F0502020204030204" pitchFamily="34" charset="0"/>
                        </a:rPr>
                        <a:t>Temporada</a:t>
                      </a:r>
                      <a:r>
                        <a:rPr lang="en-US" sz="1800" b="0" i="0" u="none" strike="noStrike" dirty="0" smtClean="0">
                          <a:solidFill>
                            <a:srgbClr val="1F01FD"/>
                          </a:solidFill>
                          <a:effectLst/>
                          <a:latin typeface="Calibri" panose="020F0502020204030204" pitchFamily="34" charset="0"/>
                        </a:rPr>
                        <a:t> del 2026</a:t>
                      </a:r>
                      <a:endParaRPr lang="en-US" sz="1800" b="0" i="0" u="none" strike="noStrike" dirty="0">
                        <a:solidFill>
                          <a:srgbClr val="1F01FD"/>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err="1" smtClean="0">
                          <a:solidFill>
                            <a:srgbClr val="984807"/>
                          </a:solidFill>
                          <a:effectLst/>
                          <a:latin typeface="Calibri" panose="020F0502020204030204" pitchFamily="34" charset="0"/>
                        </a:rPr>
                        <a:t>Temporada</a:t>
                      </a:r>
                      <a:r>
                        <a:rPr lang="en-US" sz="1800" b="0" i="0" u="none" strike="noStrike" dirty="0" smtClean="0">
                          <a:solidFill>
                            <a:srgbClr val="984807"/>
                          </a:solidFill>
                          <a:effectLst/>
                          <a:latin typeface="Calibri" panose="020F0502020204030204" pitchFamily="34" charset="0"/>
                        </a:rPr>
                        <a:t> del 2023</a:t>
                      </a:r>
                      <a:endParaRPr lang="en-US" sz="1800" b="0" i="0" u="none" strike="noStrike" dirty="0">
                        <a:solidFill>
                          <a:srgbClr val="984807"/>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5213144"/>
                  </a:ext>
                </a:extLst>
              </a:tr>
            </a:tbl>
          </a:graphicData>
        </a:graphic>
      </p:graphicFrame>
      <p:sp>
        <p:nvSpPr>
          <p:cNvPr id="9" name="TextBox 8"/>
          <p:cNvSpPr txBox="1"/>
          <p:nvPr/>
        </p:nvSpPr>
        <p:spPr>
          <a:xfrm>
            <a:off x="6642186" y="2165691"/>
            <a:ext cx="2501814" cy="3785652"/>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err="1" smtClean="0">
                <a:ln>
                  <a:noFill/>
                </a:ln>
                <a:solidFill>
                  <a:prstClr val="black"/>
                </a:solidFill>
                <a:effectLst/>
                <a:uLnTx/>
                <a:uFillTx/>
                <a:latin typeface="Calibri"/>
                <a:ea typeface="+mn-ea"/>
                <a:cs typeface="Arial" pitchFamily="34" charset="0"/>
              </a:rPr>
              <a:t>Empresas</a:t>
            </a:r>
            <a:r>
              <a:rPr kumimoji="0" lang="en-US" sz="2000" b="1" i="0" u="none" strike="noStrike" kern="1200" cap="none" spc="0" normalizeH="0" baseline="0" noProof="0" dirty="0" smtClean="0">
                <a:ln>
                  <a:noFill/>
                </a:ln>
                <a:solidFill>
                  <a:prstClr val="black"/>
                </a:solidFill>
                <a:effectLst/>
                <a:uLnTx/>
                <a:uFillTx/>
                <a:latin typeface="Calibri"/>
                <a:ea typeface="+mn-ea"/>
                <a:cs typeface="Arial" pitchFamily="34" charset="0"/>
              </a:rPr>
              <a:t> </a:t>
            </a:r>
            <a:r>
              <a:rPr kumimoji="0" lang="en-US" sz="2000" b="1" i="0" u="none" strike="noStrike" kern="1200" cap="none" spc="0" normalizeH="0" baseline="0" noProof="0" dirty="0" err="1" smtClean="0">
                <a:ln>
                  <a:noFill/>
                </a:ln>
                <a:solidFill>
                  <a:prstClr val="black"/>
                </a:solidFill>
                <a:effectLst/>
                <a:uLnTx/>
                <a:uFillTx/>
                <a:latin typeface="Calibri"/>
                <a:ea typeface="+mn-ea"/>
                <a:cs typeface="Arial" pitchFamily="34" charset="0"/>
              </a:rPr>
              <a:t>pequeñas</a:t>
            </a:r>
            <a:r>
              <a:rPr kumimoji="0" lang="en-US" sz="2000" b="1" i="0" u="none" strike="noStrike" kern="1200" cap="none" spc="0" normalizeH="0" baseline="0" noProof="0" dirty="0" smtClean="0">
                <a:ln>
                  <a:noFill/>
                </a:ln>
                <a:solidFill>
                  <a:prstClr val="black"/>
                </a:solidFill>
                <a:effectLst/>
                <a:uLnTx/>
                <a:uFillTx/>
                <a:latin typeface="Calibri"/>
                <a:ea typeface="+mn-ea"/>
                <a:cs typeface="Arial" pitchFamily="34" charset="0"/>
              </a:rPr>
              <a:t> (&gt;$250 mil </a:t>
            </a:r>
            <a:r>
              <a:rPr kumimoji="0" lang="en-US" sz="2000" b="1"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000" b="1" i="0" u="none" strike="noStrike" kern="1200" cap="none" spc="0" normalizeH="0" baseline="0" noProof="0" dirty="0" smtClean="0">
                <a:ln>
                  <a:noFill/>
                </a:ln>
                <a:solidFill>
                  <a:prstClr val="black"/>
                </a:solidFill>
                <a:effectLst/>
                <a:uLnTx/>
                <a:uFillTx/>
                <a:latin typeface="Calibri"/>
                <a:ea typeface="+mn-ea"/>
                <a:cs typeface="Arial" pitchFamily="34" charset="0"/>
              </a:rPr>
              <a:t>500 mil USD)</a:t>
            </a:r>
            <a:endParaRPr kumimoji="0" lang="en-US" sz="20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461645" marR="0" lvl="1" indent="-22669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smtClean="0">
                <a:ln>
                  <a:noFill/>
                </a:ln>
                <a:solidFill>
                  <a:prstClr val="black"/>
                </a:solidFill>
                <a:effectLst/>
                <a:uLnTx/>
                <a:uFillTx/>
                <a:latin typeface="Calibri"/>
                <a:ea typeface="+mn-ea"/>
                <a:cs typeface="Arial"/>
              </a:rPr>
              <a:t>Cumplimiento</a:t>
            </a:r>
            <a:r>
              <a:rPr kumimoji="0" lang="en-US" sz="2000" b="0" i="0" u="none" strike="noStrike" kern="1200" cap="none" spc="0" normalizeH="0" baseline="0" noProof="0" dirty="0" smtClean="0">
                <a:ln>
                  <a:noFill/>
                </a:ln>
                <a:solidFill>
                  <a:prstClr val="black"/>
                </a:solidFill>
                <a:effectLst/>
                <a:uLnTx/>
                <a:uFillTx/>
                <a:latin typeface="Calibri"/>
                <a:ea typeface="+mn-ea"/>
                <a:cs typeface="Arial"/>
              </a:rPr>
              <a:t> y </a:t>
            </a:r>
            <a:r>
              <a:rPr kumimoji="0" lang="en-US" sz="2000" b="0" i="0" u="none" strike="noStrike" kern="1200" cap="none" spc="0" normalizeH="0" baseline="0" noProof="0" dirty="0" err="1" smtClean="0">
                <a:ln>
                  <a:noFill/>
                </a:ln>
                <a:solidFill>
                  <a:prstClr val="black"/>
                </a:solidFill>
                <a:effectLst/>
                <a:uLnTx/>
                <a:uFillTx/>
                <a:latin typeface="Calibri"/>
                <a:ea typeface="+mn-ea"/>
                <a:cs typeface="Arial"/>
              </a:rPr>
              <a:t>año</a:t>
            </a:r>
            <a:r>
              <a:rPr kumimoji="0" lang="en-US" sz="2000" b="0" i="0" u="none" strike="noStrike" kern="1200" cap="none" spc="0" normalizeH="0" baseline="0" noProof="0" dirty="0" smtClean="0">
                <a:ln>
                  <a:noFill/>
                </a:ln>
                <a:solidFill>
                  <a:prstClr val="black"/>
                </a:solidFill>
                <a:effectLst/>
                <a:uLnTx/>
                <a:uFillTx/>
                <a:latin typeface="Calibri"/>
                <a:ea typeface="+mn-ea"/>
                <a:cs typeface="Arial"/>
              </a:rPr>
              <a:t> de </a:t>
            </a:r>
            <a:r>
              <a:rPr kumimoji="0" lang="en-US" sz="2000" b="0" i="0" u="none" strike="noStrike" kern="1200" cap="none" spc="0" normalizeH="0" baseline="0" noProof="0" dirty="0" err="1" smtClean="0">
                <a:ln>
                  <a:noFill/>
                </a:ln>
                <a:solidFill>
                  <a:prstClr val="black"/>
                </a:solidFill>
                <a:effectLst/>
                <a:uLnTx/>
                <a:uFillTx/>
                <a:latin typeface="Calibri"/>
                <a:ea typeface="+mn-ea"/>
                <a:cs typeface="Arial"/>
              </a:rPr>
              <a:t>muestreo</a:t>
            </a:r>
            <a:r>
              <a:rPr kumimoji="0" lang="en-US" sz="2000" b="0" i="0" u="none" strike="noStrike" kern="1200" cap="none" spc="0" normalizeH="0" baseline="0" noProof="0" dirty="0" smtClean="0">
                <a:ln>
                  <a:noFill/>
                </a:ln>
                <a:solidFill>
                  <a:prstClr val="black"/>
                </a:solidFill>
                <a:effectLst/>
                <a:uLnTx/>
                <a:uFillTx/>
                <a:latin typeface="Calibri"/>
                <a:ea typeface="+mn-ea"/>
                <a:cs typeface="Arial"/>
              </a:rPr>
              <a:t> = </a:t>
            </a:r>
            <a:r>
              <a:rPr kumimoji="0" lang="en-US" sz="2000" b="0" i="0" u="none" strike="noStrike" kern="1200" cap="none" spc="0" normalizeH="0" baseline="0" noProof="0" dirty="0" err="1" smtClean="0">
                <a:ln>
                  <a:noFill/>
                </a:ln>
                <a:solidFill>
                  <a:prstClr val="black"/>
                </a:solidFill>
                <a:effectLst/>
                <a:uLnTx/>
                <a:uFillTx/>
                <a:latin typeface="Calibri"/>
                <a:ea typeface="+mn-ea"/>
                <a:cs typeface="Arial"/>
              </a:rPr>
              <a:t>Tabla</a:t>
            </a:r>
            <a:r>
              <a:rPr kumimoji="0" lang="en-US" sz="2000" b="0" i="0" u="none" strike="noStrike" kern="1200" cap="none" spc="0" normalizeH="0" baseline="0" noProof="0" dirty="0" smtClean="0">
                <a:ln>
                  <a:noFill/>
                </a:ln>
                <a:solidFill>
                  <a:prstClr val="black"/>
                </a:solidFill>
                <a:effectLst/>
                <a:uLnTx/>
                <a:uFillTx/>
                <a:latin typeface="Calibri"/>
                <a:ea typeface="+mn-ea"/>
                <a:cs typeface="Arial"/>
              </a:rPr>
              <a:t> </a:t>
            </a:r>
            <a:r>
              <a:rPr kumimoji="0" lang="en-US" sz="2000" b="0" i="0" u="none" strike="noStrike" kern="1200" cap="none" spc="0" normalizeH="0" baseline="0" noProof="0" dirty="0">
                <a:ln>
                  <a:noFill/>
                </a:ln>
                <a:solidFill>
                  <a:prstClr val="black"/>
                </a:solidFill>
                <a:effectLst/>
                <a:uLnTx/>
                <a:uFillTx/>
                <a:latin typeface="Calibri"/>
                <a:ea typeface="+mn-ea"/>
                <a:cs typeface="Arial"/>
              </a:rPr>
              <a:t>+</a:t>
            </a:r>
            <a:r>
              <a:rPr lang="en-US" sz="2000" dirty="0">
                <a:solidFill>
                  <a:prstClr val="black"/>
                </a:solidFill>
                <a:latin typeface="Calibri"/>
                <a:cs typeface="Arial"/>
              </a:rPr>
              <a:t>1</a:t>
            </a:r>
            <a:r>
              <a:rPr kumimoji="0" lang="en-US" sz="2000" b="0" i="0" u="none" strike="noStrike" kern="1200" cap="none" spc="0" normalizeH="0" baseline="0" noProof="0" dirty="0">
                <a:ln>
                  <a:noFill/>
                </a:ln>
                <a:solidFill>
                  <a:prstClr val="black"/>
                </a:solidFill>
                <a:effectLst/>
                <a:uLnTx/>
                <a:uFillTx/>
                <a:latin typeface="Calibri"/>
                <a:ea typeface="+mn-ea"/>
                <a:cs typeface="Arial"/>
              </a:rPr>
              <a:t> </a:t>
            </a:r>
            <a:r>
              <a:rPr kumimoji="0" lang="en-US" sz="2000" b="0" i="0" u="none" strike="noStrike" kern="1200" cap="none" spc="0" normalizeH="0" baseline="0" noProof="0" dirty="0" err="1" smtClean="0">
                <a:ln>
                  <a:noFill/>
                </a:ln>
                <a:solidFill>
                  <a:prstClr val="black"/>
                </a:solidFill>
                <a:effectLst/>
                <a:uLnTx/>
                <a:uFillTx/>
                <a:latin typeface="Calibri"/>
                <a:ea typeface="+mn-ea"/>
                <a:cs typeface="Arial"/>
              </a:rPr>
              <a:t>año</a:t>
            </a:r>
            <a:endParaRPr lang="en-US" sz="2000" b="0" i="0" u="none" strike="noStrike" kern="1200" cap="none" spc="0" baseline="0" noProof="0" dirty="0">
              <a:solidFill>
                <a:prstClr val="black"/>
              </a:solidFill>
              <a:latin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err="1" smtClean="0">
                <a:ln>
                  <a:noFill/>
                </a:ln>
                <a:solidFill>
                  <a:prstClr val="black"/>
                </a:solidFill>
                <a:effectLst/>
                <a:uLnTx/>
                <a:uFillTx/>
                <a:latin typeface="Calibri"/>
                <a:ea typeface="+mn-ea"/>
                <a:cs typeface="Arial" pitchFamily="34" charset="0"/>
              </a:rPr>
              <a:t>Empresas</a:t>
            </a:r>
            <a:r>
              <a:rPr kumimoji="0" lang="en-US" sz="2000" b="1" i="0" u="none" strike="noStrike" kern="1200" cap="none" spc="0" normalizeH="0" baseline="0" noProof="0" dirty="0" smtClean="0">
                <a:ln>
                  <a:noFill/>
                </a:ln>
                <a:solidFill>
                  <a:prstClr val="black"/>
                </a:solidFill>
                <a:effectLst/>
                <a:uLnTx/>
                <a:uFillTx/>
                <a:latin typeface="Calibri"/>
                <a:ea typeface="+mn-ea"/>
                <a:cs typeface="Arial" pitchFamily="34" charset="0"/>
              </a:rPr>
              <a:t> </a:t>
            </a:r>
            <a:r>
              <a:rPr kumimoji="0" lang="en-US" sz="2000" b="1" i="0" u="none" strike="noStrike" kern="1200" cap="none" spc="0" normalizeH="0" baseline="0" noProof="0" dirty="0" err="1" smtClean="0">
                <a:ln>
                  <a:noFill/>
                </a:ln>
                <a:solidFill>
                  <a:prstClr val="black"/>
                </a:solidFill>
                <a:effectLst/>
                <a:uLnTx/>
                <a:uFillTx/>
                <a:latin typeface="Calibri"/>
                <a:ea typeface="+mn-ea"/>
                <a:cs typeface="Arial" pitchFamily="34" charset="0"/>
              </a:rPr>
              <a:t>muy</a:t>
            </a:r>
            <a:r>
              <a:rPr kumimoji="0" lang="en-US" sz="2000" b="1" i="0" u="none" strike="noStrike" kern="1200" cap="none" spc="0" normalizeH="0" baseline="0" noProof="0" dirty="0" smtClean="0">
                <a:ln>
                  <a:noFill/>
                </a:ln>
                <a:solidFill>
                  <a:prstClr val="black"/>
                </a:solidFill>
                <a:effectLst/>
                <a:uLnTx/>
                <a:uFillTx/>
                <a:latin typeface="Calibri"/>
                <a:ea typeface="+mn-ea"/>
                <a:cs typeface="Arial" pitchFamily="34" charset="0"/>
              </a:rPr>
              <a:t> </a:t>
            </a:r>
            <a:r>
              <a:rPr kumimoji="0" lang="en-US" sz="2000" b="1" i="0" u="none" strike="noStrike" kern="1200" cap="none" spc="0" normalizeH="0" baseline="0" noProof="0" dirty="0" err="1" smtClean="0">
                <a:ln>
                  <a:noFill/>
                </a:ln>
                <a:solidFill>
                  <a:prstClr val="black"/>
                </a:solidFill>
                <a:effectLst/>
                <a:uLnTx/>
                <a:uFillTx/>
                <a:latin typeface="Calibri"/>
                <a:ea typeface="+mn-ea"/>
                <a:cs typeface="Arial" pitchFamily="34" charset="0"/>
              </a:rPr>
              <a:t>pequeñas</a:t>
            </a:r>
            <a:r>
              <a:rPr lang="en-US" sz="2000" b="1" dirty="0">
                <a:solidFill>
                  <a:prstClr val="black"/>
                </a:solidFill>
                <a:latin typeface="Calibri"/>
                <a:cs typeface="Arial" pitchFamily="34" charset="0"/>
              </a:rPr>
              <a:t> </a:t>
            </a:r>
            <a:r>
              <a:rPr kumimoji="0" lang="en-US" sz="2000" b="1" i="0" u="none" strike="noStrike" kern="1200" cap="none" spc="0" normalizeH="0" baseline="0" noProof="0" dirty="0" smtClean="0">
                <a:ln>
                  <a:noFill/>
                </a:ln>
                <a:solidFill>
                  <a:prstClr val="black"/>
                </a:solidFill>
                <a:effectLst/>
                <a:uLnTx/>
                <a:uFillTx/>
                <a:latin typeface="Calibri"/>
                <a:ea typeface="+mn-ea"/>
                <a:cs typeface="Arial" pitchFamily="34" charset="0"/>
              </a:rPr>
              <a:t>(hasta $250 mil USD)</a:t>
            </a:r>
            <a:endParaRPr kumimoji="0" lang="en-US" sz="20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461645" lvl="1" indent="-226695">
              <a:buFont typeface="Arial" panose="020B0604020202020204" pitchFamily="34" charset="0"/>
              <a:buChar char="•"/>
              <a:defRPr/>
            </a:pPr>
            <a:r>
              <a:rPr lang="en-US" sz="2000" dirty="0" err="1">
                <a:solidFill>
                  <a:prstClr val="black"/>
                </a:solidFill>
                <a:cs typeface="Arial"/>
              </a:rPr>
              <a:t>Cumplimiento</a:t>
            </a:r>
            <a:r>
              <a:rPr lang="en-US" sz="2000" dirty="0">
                <a:solidFill>
                  <a:prstClr val="black"/>
                </a:solidFill>
                <a:cs typeface="Arial"/>
              </a:rPr>
              <a:t> y </a:t>
            </a:r>
            <a:r>
              <a:rPr lang="en-US" sz="2000" dirty="0" err="1">
                <a:solidFill>
                  <a:prstClr val="black"/>
                </a:solidFill>
                <a:cs typeface="Arial"/>
              </a:rPr>
              <a:t>año</a:t>
            </a:r>
            <a:r>
              <a:rPr lang="en-US" sz="2000" dirty="0">
                <a:solidFill>
                  <a:prstClr val="black"/>
                </a:solidFill>
                <a:cs typeface="Arial"/>
              </a:rPr>
              <a:t> de </a:t>
            </a:r>
            <a:r>
              <a:rPr lang="en-US" sz="2000" dirty="0" err="1">
                <a:solidFill>
                  <a:prstClr val="black"/>
                </a:solidFill>
                <a:cs typeface="Arial"/>
              </a:rPr>
              <a:t>muestreo</a:t>
            </a:r>
            <a:r>
              <a:rPr lang="en-US" sz="2000" dirty="0">
                <a:solidFill>
                  <a:prstClr val="black"/>
                </a:solidFill>
                <a:cs typeface="Arial"/>
              </a:rPr>
              <a:t> = </a:t>
            </a:r>
            <a:r>
              <a:rPr lang="en-US" sz="2000" dirty="0" err="1">
                <a:solidFill>
                  <a:prstClr val="black"/>
                </a:solidFill>
                <a:cs typeface="Arial"/>
              </a:rPr>
              <a:t>Tabla</a:t>
            </a:r>
            <a:r>
              <a:rPr lang="en-US" sz="2000" dirty="0">
                <a:solidFill>
                  <a:prstClr val="black"/>
                </a:solidFill>
                <a:cs typeface="Arial"/>
              </a:rPr>
              <a:t> </a:t>
            </a:r>
            <a:r>
              <a:rPr lang="en-US" sz="2000" dirty="0" smtClean="0">
                <a:solidFill>
                  <a:prstClr val="black"/>
                </a:solidFill>
                <a:cs typeface="Arial"/>
              </a:rPr>
              <a:t>+ 2 </a:t>
            </a:r>
            <a:r>
              <a:rPr lang="en-US" sz="2000" dirty="0" err="1" smtClean="0">
                <a:solidFill>
                  <a:prstClr val="black"/>
                </a:solidFill>
                <a:cs typeface="Arial"/>
              </a:rPr>
              <a:t>años</a:t>
            </a:r>
            <a:endParaRPr lang="en-US" sz="2000" dirty="0">
              <a:solidFill>
                <a:prstClr val="black"/>
              </a:solidFill>
              <a:cs typeface="Arial"/>
            </a:endParaRPr>
          </a:p>
        </p:txBody>
      </p:sp>
      <p:sp>
        <p:nvSpPr>
          <p:cNvPr id="11" name="Rectangle 10"/>
          <p:cNvSpPr/>
          <p:nvPr/>
        </p:nvSpPr>
        <p:spPr>
          <a:xfrm>
            <a:off x="2362200" y="6019800"/>
            <a:ext cx="4495800" cy="743857"/>
          </a:xfrm>
          <a:prstGeom prst="rect">
            <a:avLst/>
          </a:prstGeom>
          <a:solidFill>
            <a:srgbClr val="006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lumMod val="95000"/>
                  </a:prstClr>
                </a:solidFill>
                <a:effectLst/>
                <a:uLnTx/>
                <a:uFillTx/>
                <a:latin typeface="Calibri"/>
                <a:ea typeface="+mn-ea"/>
                <a:cs typeface="+mn-cs"/>
              </a:rPr>
              <a:t>MATERIAL COMPLEMENTARIO</a:t>
            </a:r>
            <a:endParaRPr kumimoji="0" lang="en-US" sz="2800" b="1" i="0" u="none" strike="noStrike" kern="1200" cap="none" spc="0" normalizeH="0" baseline="0" noProof="0" dirty="0">
              <a:ln>
                <a:noFill/>
              </a:ln>
              <a:solidFill>
                <a:prstClr val="white">
                  <a:lumMod val="95000"/>
                </a:prstClr>
              </a:solidFill>
              <a:effectLst/>
              <a:uLnTx/>
              <a:uFillTx/>
              <a:latin typeface="Calibri"/>
              <a:ea typeface="+mn-ea"/>
              <a:cs typeface="+mn-cs"/>
            </a:endParaRPr>
          </a:p>
        </p:txBody>
      </p:sp>
      <p:sp>
        <p:nvSpPr>
          <p:cNvPr id="12" name="TextBox 11"/>
          <p:cNvSpPr txBox="1"/>
          <p:nvPr/>
        </p:nvSpPr>
        <p:spPr>
          <a:xfrm>
            <a:off x="441391" y="1188209"/>
            <a:ext cx="8326542" cy="1015663"/>
          </a:xfrm>
          <a:prstGeom prst="rect">
            <a:avLst/>
          </a:prstGeom>
          <a:solidFill>
            <a:srgbClr val="006F51"/>
          </a:solidFill>
        </p:spPr>
        <p:txBody>
          <a:bodyPr wrap="square" rtlCol="0">
            <a:spAutoFit/>
          </a:bodyPr>
          <a:lstStyle/>
          <a:p>
            <a:pPr lvl="0" algn="ctr" fontAlgn="base">
              <a:spcBef>
                <a:spcPct val="0"/>
              </a:spcBef>
              <a:spcAft>
                <a:spcPct val="0"/>
              </a:spcAft>
              <a:defRPr/>
            </a:pPr>
            <a:r>
              <a:rPr lang="en-US" sz="2000" b="1" i="1" dirty="0" smtClean="0">
                <a:solidFill>
                  <a:prstClr val="white"/>
                </a:solidFill>
                <a:latin typeface="Calibri" pitchFamily="34" charset="0"/>
                <a:cs typeface="Arial" pitchFamily="34" charset="0"/>
              </a:rPr>
              <a:t>La FDA </a:t>
            </a:r>
            <a:r>
              <a:rPr lang="en-US" sz="2000" b="1" i="1" dirty="0" err="1" smtClean="0">
                <a:solidFill>
                  <a:prstClr val="white"/>
                </a:solidFill>
                <a:latin typeface="Calibri" pitchFamily="34" charset="0"/>
                <a:cs typeface="Arial" pitchFamily="34" charset="0"/>
              </a:rPr>
              <a:t>está</a:t>
            </a:r>
            <a:r>
              <a:rPr lang="en-US" sz="2000" b="1" i="1" dirty="0" smtClean="0">
                <a:solidFill>
                  <a:prstClr val="white"/>
                </a:solidFill>
                <a:latin typeface="Calibri" pitchFamily="34" charset="0"/>
                <a:cs typeface="Arial" pitchFamily="34" charset="0"/>
              </a:rPr>
              <a:t> </a:t>
            </a:r>
            <a:r>
              <a:rPr lang="en-US" sz="2000" b="1" i="1" dirty="0" err="1" smtClean="0">
                <a:solidFill>
                  <a:prstClr val="white"/>
                </a:solidFill>
                <a:latin typeface="Calibri" pitchFamily="34" charset="0"/>
                <a:cs typeface="Arial" pitchFamily="34" charset="0"/>
              </a:rPr>
              <a:t>revalorando</a:t>
            </a:r>
            <a:r>
              <a:rPr lang="en-US" sz="2000" b="1" i="1" dirty="0" smtClean="0">
                <a:solidFill>
                  <a:prstClr val="white"/>
                </a:solidFill>
                <a:latin typeface="Calibri" pitchFamily="34" charset="0"/>
                <a:cs typeface="Arial" pitchFamily="34" charset="0"/>
              </a:rPr>
              <a:t> </a:t>
            </a:r>
            <a:r>
              <a:rPr lang="en-US" sz="2000" b="1" i="1" dirty="0" err="1" smtClean="0">
                <a:solidFill>
                  <a:prstClr val="white"/>
                </a:solidFill>
                <a:latin typeface="Calibri" pitchFamily="34" charset="0"/>
                <a:cs typeface="Arial" pitchFamily="34" charset="0"/>
              </a:rPr>
              <a:t>los</a:t>
            </a:r>
            <a:r>
              <a:rPr lang="en-US" sz="2000" b="1" i="1" dirty="0" smtClean="0">
                <a:solidFill>
                  <a:prstClr val="white"/>
                </a:solidFill>
                <a:latin typeface="Calibri" pitchFamily="34" charset="0"/>
                <a:cs typeface="Arial" pitchFamily="34" charset="0"/>
              </a:rPr>
              <a:t> </a:t>
            </a:r>
            <a:r>
              <a:rPr lang="en-US" sz="2000" b="1" i="1" dirty="0" err="1" smtClean="0">
                <a:solidFill>
                  <a:prstClr val="white"/>
                </a:solidFill>
                <a:latin typeface="Calibri" pitchFamily="34" charset="0"/>
                <a:cs typeface="Arial" pitchFamily="34" charset="0"/>
              </a:rPr>
              <a:t>requisitos</a:t>
            </a:r>
            <a:r>
              <a:rPr lang="en-US" sz="2000" b="1" i="1" dirty="0" smtClean="0">
                <a:solidFill>
                  <a:prstClr val="white"/>
                </a:solidFill>
                <a:latin typeface="Calibri" pitchFamily="34" charset="0"/>
                <a:cs typeface="Arial" pitchFamily="34" charset="0"/>
              </a:rPr>
              <a:t> de la </a:t>
            </a:r>
            <a:r>
              <a:rPr lang="en-US" sz="2000" b="1" i="1" dirty="0" err="1" smtClean="0">
                <a:solidFill>
                  <a:prstClr val="white"/>
                </a:solidFill>
                <a:latin typeface="Calibri" pitchFamily="34" charset="0"/>
                <a:cs typeface="Arial" pitchFamily="34" charset="0"/>
              </a:rPr>
              <a:t>Subparte</a:t>
            </a:r>
            <a:r>
              <a:rPr lang="en-US" sz="2000" b="1" i="1" dirty="0" smtClean="0">
                <a:solidFill>
                  <a:prstClr val="white"/>
                </a:solidFill>
                <a:latin typeface="Calibri" pitchFamily="34" charset="0"/>
                <a:cs typeface="Arial" pitchFamily="34" charset="0"/>
              </a:rPr>
              <a:t> E, </a:t>
            </a:r>
            <a:r>
              <a:rPr lang="en-US" sz="2000" b="1" i="1" dirty="0" err="1" smtClean="0">
                <a:solidFill>
                  <a:prstClr val="white"/>
                </a:solidFill>
                <a:latin typeface="Calibri" pitchFamily="34" charset="0"/>
                <a:cs typeface="Arial" pitchFamily="34" charset="0"/>
              </a:rPr>
              <a:t>incluyendo</a:t>
            </a:r>
            <a:r>
              <a:rPr lang="en-US" sz="2000" b="1" i="1" dirty="0" smtClean="0">
                <a:solidFill>
                  <a:prstClr val="white"/>
                </a:solidFill>
                <a:latin typeface="Calibri" pitchFamily="34" charset="0"/>
                <a:cs typeface="Arial" pitchFamily="34" charset="0"/>
              </a:rPr>
              <a:t> </a:t>
            </a:r>
            <a:r>
              <a:rPr lang="en-US" sz="2000" b="1" i="1" dirty="0" err="1" smtClean="0">
                <a:solidFill>
                  <a:prstClr val="white"/>
                </a:solidFill>
                <a:latin typeface="Calibri" pitchFamily="34" charset="0"/>
                <a:cs typeface="Arial" pitchFamily="34" charset="0"/>
              </a:rPr>
              <a:t>los</a:t>
            </a:r>
            <a:r>
              <a:rPr lang="en-US" sz="2000" b="1" i="1" dirty="0" smtClean="0">
                <a:solidFill>
                  <a:prstClr val="white"/>
                </a:solidFill>
                <a:latin typeface="Calibri" pitchFamily="34" charset="0"/>
                <a:cs typeface="Arial" pitchFamily="34" charset="0"/>
              </a:rPr>
              <a:t> del </a:t>
            </a:r>
            <a:r>
              <a:rPr lang="en-US" sz="2000" b="1" i="1" dirty="0" err="1" smtClean="0">
                <a:solidFill>
                  <a:prstClr val="white"/>
                </a:solidFill>
                <a:latin typeface="Calibri" pitchFamily="34" charset="0"/>
                <a:cs typeface="Arial" pitchFamily="34" charset="0"/>
              </a:rPr>
              <a:t>Perfil</a:t>
            </a:r>
            <a:r>
              <a:rPr lang="en-US" sz="2000" b="1" i="1" dirty="0" smtClean="0">
                <a:solidFill>
                  <a:prstClr val="white"/>
                </a:solidFill>
                <a:latin typeface="Calibri" pitchFamily="34" charset="0"/>
                <a:cs typeface="Arial" pitchFamily="34" charset="0"/>
              </a:rPr>
              <a:t> de la </a:t>
            </a:r>
            <a:r>
              <a:rPr lang="en-US" sz="2000" b="1" i="1" dirty="0" err="1" smtClean="0">
                <a:solidFill>
                  <a:prstClr val="white"/>
                </a:solidFill>
                <a:latin typeface="Calibri" pitchFamily="34" charset="0"/>
                <a:cs typeface="Arial" pitchFamily="34" charset="0"/>
              </a:rPr>
              <a:t>Calidad</a:t>
            </a:r>
            <a:r>
              <a:rPr lang="en-US" sz="2000" b="1" i="1" dirty="0" smtClean="0">
                <a:solidFill>
                  <a:prstClr val="white"/>
                </a:solidFill>
                <a:latin typeface="Calibri" pitchFamily="34" charset="0"/>
                <a:cs typeface="Arial" pitchFamily="34" charset="0"/>
              </a:rPr>
              <a:t> </a:t>
            </a:r>
            <a:r>
              <a:rPr lang="en-US" sz="2000" b="1" i="1" dirty="0" err="1" smtClean="0">
                <a:solidFill>
                  <a:prstClr val="white"/>
                </a:solidFill>
                <a:latin typeface="Calibri" pitchFamily="34" charset="0"/>
                <a:cs typeface="Arial" pitchFamily="34" charset="0"/>
              </a:rPr>
              <a:t>Microbiológica</a:t>
            </a:r>
            <a:r>
              <a:rPr lang="en-US" sz="2000" b="1" i="1" dirty="0" smtClean="0">
                <a:solidFill>
                  <a:prstClr val="white"/>
                </a:solidFill>
                <a:latin typeface="Calibri" pitchFamily="34" charset="0"/>
                <a:cs typeface="Arial" pitchFamily="34" charset="0"/>
              </a:rPr>
              <a:t> del Agua, </a:t>
            </a:r>
            <a:r>
              <a:rPr lang="en-US" sz="2000" b="1" i="1" dirty="0" err="1" smtClean="0">
                <a:solidFill>
                  <a:prstClr val="white"/>
                </a:solidFill>
                <a:latin typeface="Calibri" pitchFamily="34" charset="0"/>
                <a:cs typeface="Arial" pitchFamily="34" charset="0"/>
              </a:rPr>
              <a:t>por</a:t>
            </a:r>
            <a:r>
              <a:rPr lang="en-US" sz="2000" b="1" i="1" dirty="0" smtClean="0">
                <a:solidFill>
                  <a:prstClr val="white"/>
                </a:solidFill>
                <a:latin typeface="Calibri" pitchFamily="34" charset="0"/>
                <a:cs typeface="Arial" pitchFamily="34" charset="0"/>
              </a:rPr>
              <a:t> lo que las </a:t>
            </a:r>
            <a:r>
              <a:rPr lang="en-US" sz="2000" b="1" i="1" dirty="0" err="1" smtClean="0">
                <a:solidFill>
                  <a:prstClr val="white"/>
                </a:solidFill>
                <a:latin typeface="Calibri" pitchFamily="34" charset="0"/>
                <a:cs typeface="Arial" pitchFamily="34" charset="0"/>
              </a:rPr>
              <a:t>actividades</a:t>
            </a:r>
            <a:r>
              <a:rPr lang="en-US" sz="2000" b="1" i="1" dirty="0" smtClean="0">
                <a:solidFill>
                  <a:prstClr val="white"/>
                </a:solidFill>
                <a:latin typeface="Calibri" pitchFamily="34" charset="0"/>
                <a:cs typeface="Arial" pitchFamily="34" charset="0"/>
              </a:rPr>
              <a:t> </a:t>
            </a:r>
            <a:r>
              <a:rPr lang="en-US" sz="2000" b="1" i="1" dirty="0" err="1" smtClean="0">
                <a:solidFill>
                  <a:prstClr val="white"/>
                </a:solidFill>
                <a:latin typeface="Calibri" pitchFamily="34" charset="0"/>
                <a:cs typeface="Arial" pitchFamily="34" charset="0"/>
              </a:rPr>
              <a:t>requeridas</a:t>
            </a:r>
            <a:r>
              <a:rPr lang="en-US" sz="2000" b="1" i="1" dirty="0" smtClean="0">
                <a:solidFill>
                  <a:prstClr val="white"/>
                </a:solidFill>
                <a:latin typeface="Calibri" pitchFamily="34" charset="0"/>
                <a:cs typeface="Arial" pitchFamily="34" charset="0"/>
              </a:rPr>
              <a:t> </a:t>
            </a:r>
            <a:r>
              <a:rPr lang="en-US" sz="2000" b="1" i="1" dirty="0" err="1" smtClean="0">
                <a:solidFill>
                  <a:prstClr val="white"/>
                </a:solidFill>
                <a:latin typeface="Calibri" pitchFamily="34" charset="0"/>
                <a:cs typeface="Arial" pitchFamily="34" charset="0"/>
              </a:rPr>
              <a:t>podrían</a:t>
            </a:r>
            <a:r>
              <a:rPr lang="en-US" sz="2000" b="1" i="1" dirty="0" smtClean="0">
                <a:solidFill>
                  <a:prstClr val="white"/>
                </a:solidFill>
                <a:latin typeface="Calibri" pitchFamily="34" charset="0"/>
                <a:cs typeface="Arial" pitchFamily="34" charset="0"/>
              </a:rPr>
              <a:t> </a:t>
            </a:r>
            <a:r>
              <a:rPr lang="en-US" sz="2000" b="1" i="1" dirty="0" err="1" smtClean="0">
                <a:solidFill>
                  <a:prstClr val="white"/>
                </a:solidFill>
                <a:latin typeface="Calibri" pitchFamily="34" charset="0"/>
                <a:cs typeface="Arial" pitchFamily="34" charset="0"/>
              </a:rPr>
              <a:t>cambiar</a:t>
            </a:r>
            <a:r>
              <a:rPr lang="en-US" sz="2000" b="1" i="1" dirty="0" smtClean="0">
                <a:solidFill>
                  <a:prstClr val="white"/>
                </a:solidFill>
                <a:latin typeface="Calibri" pitchFamily="34" charset="0"/>
                <a:cs typeface="Arial" pitchFamily="34" charset="0"/>
              </a:rPr>
              <a:t>.</a:t>
            </a:r>
            <a:endParaRPr kumimoji="0" lang="en-US" sz="2000" b="1" i="1" u="none" strike="noStrike" kern="1200" cap="none" spc="0" normalizeH="0" baseline="0" noProof="0" dirty="0">
              <a:ln>
                <a:noFill/>
              </a:ln>
              <a:solidFill>
                <a:prstClr val="white"/>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242372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00767" y="1455824"/>
            <a:ext cx="8490807" cy="4648200"/>
          </a:xfrm>
        </p:spPr>
        <p:txBody>
          <a:bodyPr>
            <a:normAutofit fontScale="70000" lnSpcReduction="20000"/>
          </a:bodyPr>
          <a:lstStyle/>
          <a:p>
            <a:pPr marL="0" indent="0">
              <a:buNone/>
            </a:pPr>
            <a:r>
              <a:rPr lang="es-MX" dirty="0"/>
              <a:t>Métodos de cuantificación equivalentes al Método EPA 1603 (filtración con membranas modificadas </a:t>
            </a:r>
            <a:r>
              <a:rPr lang="es-MX" dirty="0" err="1"/>
              <a:t>mTEC</a:t>
            </a:r>
            <a:r>
              <a:rPr lang="es-MX" dirty="0"/>
              <a:t>).  Estos métodos pueden ser usados</a:t>
            </a:r>
            <a:r>
              <a:rPr lang="es-MX" u="sng" dirty="0"/>
              <a:t> tanto para el agua de uso agrícola durante la producción Y la cosecha/</a:t>
            </a:r>
            <a:r>
              <a:rPr lang="es-MX" u="sng" dirty="0" err="1"/>
              <a:t>postcosecha</a:t>
            </a:r>
            <a:r>
              <a:rPr lang="es-MX" u="sng" dirty="0"/>
              <a:t>.</a:t>
            </a:r>
            <a:r>
              <a:rPr lang="es-MX" dirty="0"/>
              <a:t> </a:t>
            </a:r>
          </a:p>
          <a:p>
            <a:pPr marL="0" indent="0">
              <a:buNone/>
            </a:pPr>
            <a:endParaRPr lang="en-US" dirty="0"/>
          </a:p>
          <a:p>
            <a:pPr lvl="0"/>
            <a:r>
              <a:rPr lang="es-MX" dirty="0"/>
              <a:t>Métodos de membrana de filtración (unidades formadoras de colonias, UFC/100 </a:t>
            </a:r>
            <a:r>
              <a:rPr lang="es-MX" dirty="0" err="1"/>
              <a:t>mL</a:t>
            </a:r>
            <a:r>
              <a:rPr lang="es-MX" dirty="0"/>
              <a:t>)</a:t>
            </a:r>
            <a:endParaRPr lang="en-US" dirty="0"/>
          </a:p>
          <a:p>
            <a:pPr lvl="1"/>
            <a:r>
              <a:rPr lang="es-MX" dirty="0"/>
              <a:t>Agar </a:t>
            </a:r>
            <a:r>
              <a:rPr lang="es-MX" dirty="0" err="1"/>
              <a:t>mTEC</a:t>
            </a:r>
            <a:r>
              <a:rPr lang="es-MX" dirty="0"/>
              <a:t> </a:t>
            </a:r>
            <a:r>
              <a:rPr lang="pt-BR" dirty="0"/>
              <a:t>(EPA 2010, APHA 2012, ASTM 2000)</a:t>
            </a:r>
            <a:endParaRPr lang="en-US" dirty="0"/>
          </a:p>
          <a:p>
            <a:pPr lvl="1"/>
            <a:r>
              <a:rPr lang="es-MX" dirty="0"/>
              <a:t>m-</a:t>
            </a:r>
            <a:r>
              <a:rPr lang="es-MX" dirty="0" err="1"/>
              <a:t>ColiBlue</a:t>
            </a:r>
            <a:r>
              <a:rPr lang="es-MX" dirty="0"/>
              <a:t> usando ampollas de caldo </a:t>
            </a:r>
            <a:r>
              <a:rPr lang="es-MX" dirty="0" err="1"/>
              <a:t>PourRite</a:t>
            </a:r>
            <a:r>
              <a:rPr lang="es-MX" dirty="0"/>
              <a:t> (Método </a:t>
            </a:r>
            <a:r>
              <a:rPr lang="es-MX" dirty="0" err="1"/>
              <a:t>Hach</a:t>
            </a:r>
            <a:r>
              <a:rPr lang="es-MX" dirty="0"/>
              <a:t> 10029)</a:t>
            </a:r>
            <a:endParaRPr lang="en-US" dirty="0"/>
          </a:p>
          <a:p>
            <a:pPr lvl="1"/>
            <a:r>
              <a:rPr lang="es-MX" dirty="0" err="1"/>
              <a:t>mEndo</a:t>
            </a:r>
            <a:r>
              <a:rPr lang="es-MX" dirty="0"/>
              <a:t> seguido por el agar NA-MUG (APHA 1997)</a:t>
            </a:r>
            <a:endParaRPr lang="en-US" dirty="0"/>
          </a:p>
          <a:p>
            <a:pPr lvl="1"/>
            <a:r>
              <a:rPr lang="en-US" dirty="0"/>
              <a:t>Agar MI (EPA 2012)</a:t>
            </a:r>
          </a:p>
          <a:p>
            <a:pPr lvl="0"/>
            <a:r>
              <a:rPr lang="es-MX" dirty="0"/>
              <a:t>Métodos del número más probable </a:t>
            </a:r>
            <a:r>
              <a:rPr lang="es-MX" dirty="0" smtClean="0"/>
              <a:t>(NMP/100 </a:t>
            </a:r>
            <a:r>
              <a:rPr lang="es-MX" dirty="0" err="1"/>
              <a:t>mL</a:t>
            </a:r>
            <a:r>
              <a:rPr lang="es-MX" dirty="0"/>
              <a:t>)</a:t>
            </a:r>
            <a:endParaRPr lang="en-US" dirty="0"/>
          </a:p>
          <a:p>
            <a:pPr lvl="1"/>
            <a:r>
              <a:rPr lang="es-MX" dirty="0"/>
              <a:t>Colilert (usando </a:t>
            </a:r>
            <a:r>
              <a:rPr lang="es-MX" dirty="0" err="1"/>
              <a:t>Quanti-Tray</a:t>
            </a:r>
            <a:r>
              <a:rPr lang="es-MX" dirty="0"/>
              <a:t> </a:t>
            </a:r>
            <a:r>
              <a:rPr lang="es-MX" dirty="0" smtClean="0"/>
              <a:t>2000)</a:t>
            </a:r>
            <a:endParaRPr lang="en-US" dirty="0"/>
          </a:p>
          <a:p>
            <a:pPr lvl="1"/>
            <a:r>
              <a:rPr lang="es-MX" dirty="0"/>
              <a:t>Colilert-18 (usando </a:t>
            </a:r>
            <a:r>
              <a:rPr lang="es-MX" dirty="0" err="1"/>
              <a:t>Quanti-Tray</a:t>
            </a:r>
            <a:r>
              <a:rPr lang="es-MX" dirty="0"/>
              <a:t> </a:t>
            </a:r>
            <a:r>
              <a:rPr lang="es-MX" dirty="0" smtClean="0"/>
              <a:t>2000)</a:t>
            </a:r>
            <a:endParaRPr lang="en-US" dirty="0"/>
          </a:p>
        </p:txBody>
      </p:sp>
      <p:sp>
        <p:nvSpPr>
          <p:cNvPr id="2" name="Rectangle 1"/>
          <p:cNvSpPr/>
          <p:nvPr/>
        </p:nvSpPr>
        <p:spPr>
          <a:xfrm>
            <a:off x="287111" y="6193709"/>
            <a:ext cx="1123321" cy="276999"/>
          </a:xfrm>
          <a:prstGeom prst="rect">
            <a:avLst/>
          </a:prstGeom>
        </p:spPr>
        <p:txBody>
          <a:bodyPr wrap="none">
            <a:spAutoFit/>
          </a:bodyPr>
          <a:lstStyle/>
          <a:p>
            <a:pPr lvl="0" defTabSz="914400" fontAlgn="base">
              <a:spcBef>
                <a:spcPct val="0"/>
              </a:spcBef>
              <a:spcAft>
                <a:spcPct val="0"/>
              </a:spcAft>
              <a:defRPr/>
            </a:pPr>
            <a:r>
              <a:rPr lang="en-US" sz="1200" dirty="0">
                <a:solidFill>
                  <a:prstClr val="white"/>
                </a:solidFill>
              </a:rPr>
              <a:t>Version 9-2017</a:t>
            </a:r>
          </a:p>
        </p:txBody>
      </p:sp>
      <p:sp>
        <p:nvSpPr>
          <p:cNvPr id="7" name="Rectangle 6"/>
          <p:cNvSpPr/>
          <p:nvPr/>
        </p:nvSpPr>
        <p:spPr>
          <a:xfrm>
            <a:off x="2362200" y="6019800"/>
            <a:ext cx="4495800" cy="743857"/>
          </a:xfrm>
          <a:prstGeom prst="rect">
            <a:avLst/>
          </a:prstGeom>
          <a:solidFill>
            <a:srgbClr val="006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rPr>
              <a:t>MATERIAL COMPLEMENTARIO</a:t>
            </a:r>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20945"/>
          <a:stretch/>
        </p:blipFill>
        <p:spPr>
          <a:xfrm>
            <a:off x="7084194" y="5353886"/>
            <a:ext cx="1933575" cy="1428750"/>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22796" y="2274171"/>
            <a:ext cx="1094973" cy="1040528"/>
          </a:xfrm>
          <a:prstGeom prst="rect">
            <a:avLst/>
          </a:prstGeom>
        </p:spPr>
      </p:pic>
      <p:sp>
        <p:nvSpPr>
          <p:cNvPr id="10" name="Title 1"/>
          <p:cNvSpPr>
            <a:spLocks noGrp="1"/>
          </p:cNvSpPr>
          <p:nvPr>
            <p:ph type="title"/>
          </p:nvPr>
        </p:nvSpPr>
        <p:spPr>
          <a:xfrm>
            <a:off x="300767" y="228600"/>
            <a:ext cx="8843233" cy="1143000"/>
          </a:xfrm>
        </p:spPr>
        <p:txBody>
          <a:bodyPr/>
          <a:lstStyle/>
          <a:p>
            <a:r>
              <a:rPr lang="en-US" sz="3200" dirty="0" err="1">
                <a:effectLst>
                  <a:outerShdw blurRad="38100" dist="38100" dir="2700000" algn="tl">
                    <a:srgbClr val="000000">
                      <a:alpha val="43137"/>
                    </a:srgbClr>
                  </a:outerShdw>
                </a:effectLst>
              </a:rPr>
              <a:t>M</a:t>
            </a:r>
            <a:r>
              <a:rPr lang="en-US" sz="3200" dirty="0" err="1" smtClean="0">
                <a:effectLst>
                  <a:outerShdw blurRad="38100" dist="38100" dir="2700000" algn="tl">
                    <a:srgbClr val="000000">
                      <a:alpha val="43137"/>
                    </a:srgbClr>
                  </a:outerShdw>
                </a:effectLst>
              </a:rPr>
              <a:t>etodologías</a:t>
            </a:r>
            <a:r>
              <a:rPr lang="en-US" sz="3200" dirty="0" smtClean="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equivalentes</a:t>
            </a:r>
            <a:r>
              <a:rPr lang="en-US" sz="3200" dirty="0">
                <a:effectLst>
                  <a:outerShdw blurRad="38100" dist="38100" dir="2700000" algn="tl">
                    <a:srgbClr val="000000">
                      <a:alpha val="43137"/>
                    </a:srgbClr>
                  </a:outerShdw>
                </a:effectLst>
              </a:rPr>
              <a:t> para el </a:t>
            </a:r>
            <a:r>
              <a:rPr lang="en-US" sz="3200" dirty="0" err="1">
                <a:effectLst>
                  <a:outerShdw blurRad="38100" dist="38100" dir="2700000" algn="tl">
                    <a:srgbClr val="000000">
                      <a:alpha val="43137"/>
                    </a:srgbClr>
                  </a:outerShdw>
                </a:effectLst>
              </a:rPr>
              <a:t>análisis</a:t>
            </a:r>
            <a:r>
              <a:rPr lang="en-US" sz="3200" dirty="0">
                <a:effectLst>
                  <a:outerShdw blurRad="38100" dist="38100" dir="2700000" algn="tl">
                    <a:srgbClr val="000000">
                      <a:alpha val="43137"/>
                    </a:srgbClr>
                  </a:outerShdw>
                </a:effectLst>
              </a:rPr>
              <a:t> de </a:t>
            </a:r>
            <a:r>
              <a:rPr lang="en-US" sz="3200" dirty="0" err="1">
                <a:effectLst>
                  <a:outerShdw blurRad="38100" dist="38100" dir="2700000" algn="tl">
                    <a:srgbClr val="000000">
                      <a:alpha val="43137"/>
                    </a:srgbClr>
                  </a:outerShdw>
                </a:effectLst>
              </a:rPr>
              <a:t>agua</a:t>
            </a:r>
            <a:r>
              <a:rPr lang="en-US" sz="3200"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824958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88484" y="306293"/>
            <a:ext cx="8843232" cy="966651"/>
          </a:xfrm>
        </p:spPr>
        <p:txBody>
          <a:bodyPr/>
          <a:lstStyle/>
          <a:p>
            <a:r>
              <a:rPr lang="en-US" sz="3200" dirty="0" err="1">
                <a:effectLst>
                  <a:outerShdw blurRad="38100" dist="38100" dir="2700000" algn="tl">
                    <a:srgbClr val="000000">
                      <a:alpha val="43137"/>
                    </a:srgbClr>
                  </a:outerShdw>
                </a:effectLst>
              </a:rPr>
              <a:t>M</a:t>
            </a:r>
            <a:r>
              <a:rPr lang="en-US" sz="3200" dirty="0" err="1" smtClean="0">
                <a:effectLst>
                  <a:outerShdw blurRad="38100" dist="38100" dir="2700000" algn="tl">
                    <a:srgbClr val="000000">
                      <a:alpha val="43137"/>
                    </a:srgbClr>
                  </a:outerShdw>
                </a:effectLst>
              </a:rPr>
              <a:t>etodologías</a:t>
            </a:r>
            <a:r>
              <a:rPr lang="en-US" sz="3200" dirty="0" smtClean="0">
                <a:effectLst>
                  <a:outerShdw blurRad="38100" dist="38100" dir="2700000" algn="tl">
                    <a:srgbClr val="000000">
                      <a:alpha val="43137"/>
                    </a:srgbClr>
                  </a:outerShdw>
                </a:effectLst>
              </a:rPr>
              <a:t> </a:t>
            </a:r>
            <a:r>
              <a:rPr lang="en-US" sz="3200" dirty="0" err="1">
                <a:effectLst>
                  <a:outerShdw blurRad="38100" dist="38100" dir="2700000" algn="tl">
                    <a:srgbClr val="000000">
                      <a:alpha val="43137"/>
                    </a:srgbClr>
                  </a:outerShdw>
                </a:effectLst>
              </a:rPr>
              <a:t>equivalentes</a:t>
            </a:r>
            <a:r>
              <a:rPr lang="en-US" sz="3200" dirty="0">
                <a:effectLst>
                  <a:outerShdw blurRad="38100" dist="38100" dir="2700000" algn="tl">
                    <a:srgbClr val="000000">
                      <a:alpha val="43137"/>
                    </a:srgbClr>
                  </a:outerShdw>
                </a:effectLst>
              </a:rPr>
              <a:t> para el </a:t>
            </a:r>
            <a:r>
              <a:rPr lang="en-US" sz="3200" dirty="0" err="1">
                <a:effectLst>
                  <a:outerShdw blurRad="38100" dist="38100" dir="2700000" algn="tl">
                    <a:srgbClr val="000000">
                      <a:alpha val="43137"/>
                    </a:srgbClr>
                  </a:outerShdw>
                </a:effectLst>
              </a:rPr>
              <a:t>análisis</a:t>
            </a:r>
            <a:r>
              <a:rPr lang="en-US" sz="3200" dirty="0">
                <a:effectLst>
                  <a:outerShdw blurRad="38100" dist="38100" dir="2700000" algn="tl">
                    <a:srgbClr val="000000">
                      <a:alpha val="43137"/>
                    </a:srgbClr>
                  </a:outerShdw>
                </a:effectLst>
              </a:rPr>
              <a:t> de </a:t>
            </a:r>
            <a:r>
              <a:rPr lang="en-US" sz="3200" dirty="0" err="1">
                <a:effectLst>
                  <a:outerShdw blurRad="38100" dist="38100" dir="2700000" algn="tl">
                    <a:srgbClr val="000000">
                      <a:alpha val="43137"/>
                    </a:srgbClr>
                  </a:outerShdw>
                </a:effectLst>
              </a:rPr>
              <a:t>agua</a:t>
            </a:r>
            <a:r>
              <a:rPr lang="en-US" sz="3200" dirty="0">
                <a:effectLst>
                  <a:outerShdw blurRad="38100" dist="38100" dir="2700000" algn="tl">
                    <a:srgbClr val="000000">
                      <a:alpha val="43137"/>
                    </a:srgbClr>
                  </a:outerShdw>
                </a:effectLst>
              </a:rPr>
              <a:t> </a:t>
            </a:r>
          </a:p>
        </p:txBody>
      </p:sp>
      <p:sp>
        <p:nvSpPr>
          <p:cNvPr id="3" name="Content Placeholder 2"/>
          <p:cNvSpPr>
            <a:spLocks noGrp="1"/>
          </p:cNvSpPr>
          <p:nvPr>
            <p:ph type="body" sz="quarter" idx="10"/>
          </p:nvPr>
        </p:nvSpPr>
        <p:spPr>
          <a:xfrm>
            <a:off x="300768" y="1455824"/>
            <a:ext cx="8229600" cy="4648200"/>
          </a:xfrm>
        </p:spPr>
        <p:txBody>
          <a:bodyPr>
            <a:normAutofit/>
          </a:bodyPr>
          <a:lstStyle/>
          <a:p>
            <a:pPr marL="0" indent="0">
              <a:buNone/>
            </a:pPr>
            <a:r>
              <a:rPr lang="es-MX" sz="2400" dirty="0"/>
              <a:t>Métodos de presencia/ausencia que son equivalentes al Método EPA 1603 (filtración con membranas modificadas </a:t>
            </a:r>
            <a:r>
              <a:rPr lang="es-MX" sz="2400" dirty="0" err="1"/>
              <a:t>mTEC</a:t>
            </a:r>
            <a:r>
              <a:rPr lang="es-MX" sz="2400" dirty="0"/>
              <a:t>). </a:t>
            </a:r>
            <a:endParaRPr lang="es-MX" sz="2400" dirty="0" smtClean="0"/>
          </a:p>
          <a:p>
            <a:r>
              <a:rPr lang="es-MX" sz="2400" dirty="0" smtClean="0"/>
              <a:t>Estos </a:t>
            </a:r>
            <a:r>
              <a:rPr lang="es-MX" sz="2400" dirty="0"/>
              <a:t>métodos pueden ser usados</a:t>
            </a:r>
            <a:r>
              <a:rPr lang="es-MX" sz="2400" u="sng" dirty="0"/>
              <a:t> para el agua de uso agrícola utilizada durante la cosecha y postcosecha</a:t>
            </a:r>
            <a:r>
              <a:rPr lang="es-MX" sz="2400" dirty="0"/>
              <a:t>: </a:t>
            </a:r>
            <a:endParaRPr lang="en-US" sz="2400" dirty="0"/>
          </a:p>
          <a:p>
            <a:pPr lvl="0"/>
            <a:r>
              <a:rPr lang="es-MX" sz="2400" dirty="0"/>
              <a:t>Métodos basados en caldo para detección en 100 </a:t>
            </a:r>
            <a:r>
              <a:rPr lang="es-MX" sz="2400" dirty="0" err="1"/>
              <a:t>mL</a:t>
            </a:r>
            <a:r>
              <a:rPr lang="es-MX" sz="2400" dirty="0"/>
              <a:t> de agua</a:t>
            </a:r>
            <a:endParaRPr lang="en-US" sz="2400" dirty="0"/>
          </a:p>
          <a:p>
            <a:pPr lvl="1"/>
            <a:r>
              <a:rPr lang="es-MX" sz="2000" dirty="0" err="1"/>
              <a:t>MedioTECTA</a:t>
            </a:r>
            <a:r>
              <a:rPr lang="es-MX" sz="2000" baseline="30000" dirty="0" err="1"/>
              <a:t>TM</a:t>
            </a:r>
            <a:r>
              <a:rPr lang="es-MX" sz="2000" dirty="0"/>
              <a:t> EC/TC y el instrumento TECTA</a:t>
            </a:r>
            <a:r>
              <a:rPr lang="es-MX" sz="2000" baseline="30000" dirty="0"/>
              <a:t>TM</a:t>
            </a:r>
            <a:r>
              <a:rPr lang="es-MX" sz="2000" dirty="0"/>
              <a:t> (</a:t>
            </a:r>
            <a:r>
              <a:rPr lang="es-MX" sz="2000" dirty="0" err="1"/>
              <a:t>Veolia</a:t>
            </a:r>
            <a:r>
              <a:rPr lang="es-MX" sz="2000" dirty="0"/>
              <a:t>)</a:t>
            </a:r>
            <a:endParaRPr lang="en-US" sz="2000" dirty="0"/>
          </a:p>
          <a:p>
            <a:pPr lvl="1"/>
            <a:r>
              <a:rPr lang="es-MX" sz="2000" dirty="0"/>
              <a:t>Método de ensayo </a:t>
            </a:r>
            <a:r>
              <a:rPr lang="es-MX" sz="2000" dirty="0" err="1"/>
              <a:t>Colitag</a:t>
            </a:r>
            <a:r>
              <a:rPr lang="es-MX" sz="2000" baseline="30000" dirty="0" err="1"/>
              <a:t>TM</a:t>
            </a:r>
            <a:r>
              <a:rPr lang="es-MX" sz="2000" dirty="0"/>
              <a:t> modificado (CPI)</a:t>
            </a:r>
            <a:endParaRPr lang="en-US" sz="2000" dirty="0"/>
          </a:p>
          <a:p>
            <a:pPr lvl="1"/>
            <a:r>
              <a:rPr lang="en-US" sz="2000" dirty="0"/>
              <a:t>Kit de </a:t>
            </a:r>
            <a:r>
              <a:rPr lang="en-US" sz="2000" dirty="0" err="1"/>
              <a:t>ensayo</a:t>
            </a:r>
            <a:r>
              <a:rPr lang="en-US" sz="2000" dirty="0"/>
              <a:t> IDEXX </a:t>
            </a:r>
            <a:r>
              <a:rPr lang="en-US" sz="2000" dirty="0" err="1"/>
              <a:t>Colilert</a:t>
            </a:r>
            <a:r>
              <a:rPr lang="en-US" sz="2000" dirty="0"/>
              <a:t>, Colilert-18 y </a:t>
            </a:r>
            <a:r>
              <a:rPr lang="en-US" sz="2000" dirty="0" err="1"/>
              <a:t>Colisure</a:t>
            </a:r>
            <a:endParaRPr lang="en-US" sz="2000" dirty="0"/>
          </a:p>
          <a:p>
            <a:pPr lvl="1"/>
            <a:r>
              <a:rPr lang="es-MX" sz="2000" dirty="0"/>
              <a:t>Ensayo en bolsa o vial E*</a:t>
            </a:r>
            <a:r>
              <a:rPr lang="es-MX" sz="2000" dirty="0" err="1"/>
              <a:t>Colite</a:t>
            </a:r>
            <a:r>
              <a:rPr lang="es-MX" sz="2000" dirty="0"/>
              <a:t> (</a:t>
            </a:r>
            <a:r>
              <a:rPr lang="es-MX" sz="2000" dirty="0" err="1"/>
              <a:t>Charm</a:t>
            </a:r>
            <a:r>
              <a:rPr lang="es-MX" sz="2000" dirty="0"/>
              <a:t> </a:t>
            </a:r>
            <a:r>
              <a:rPr lang="es-MX" sz="2000" dirty="0" err="1"/>
              <a:t>Sciences</a:t>
            </a:r>
            <a:r>
              <a:rPr lang="es-MX" sz="2000" dirty="0"/>
              <a:t>)</a:t>
            </a:r>
            <a:endParaRPr lang="en-US" sz="2000" dirty="0"/>
          </a:p>
          <a:p>
            <a:pPr lvl="1"/>
            <a:r>
              <a:rPr lang="en-US" sz="2000" dirty="0" err="1"/>
              <a:t>Readycult</a:t>
            </a:r>
            <a:r>
              <a:rPr lang="en-US" sz="2000" dirty="0"/>
              <a:t> </a:t>
            </a:r>
            <a:r>
              <a:rPr lang="en-US" sz="2000" dirty="0" err="1"/>
              <a:t>Coliformes</a:t>
            </a:r>
            <a:r>
              <a:rPr lang="en-US" sz="2000" dirty="0"/>
              <a:t> 100 Millipore</a:t>
            </a:r>
          </a:p>
        </p:txBody>
      </p:sp>
      <p:sp>
        <p:nvSpPr>
          <p:cNvPr id="2" name="Rectangle 1"/>
          <p:cNvSpPr/>
          <p:nvPr/>
        </p:nvSpPr>
        <p:spPr>
          <a:xfrm>
            <a:off x="287111" y="6193709"/>
            <a:ext cx="1123321" cy="276999"/>
          </a:xfrm>
          <a:prstGeom prst="rect">
            <a:avLst/>
          </a:prstGeom>
        </p:spPr>
        <p:txBody>
          <a:bodyPr wrap="none">
            <a:spAutoFit/>
          </a:bodyPr>
          <a:lstStyle/>
          <a:p>
            <a:pPr lvl="0" defTabSz="914400" fontAlgn="base">
              <a:spcBef>
                <a:spcPct val="0"/>
              </a:spcBef>
              <a:spcAft>
                <a:spcPct val="0"/>
              </a:spcAft>
              <a:defRPr/>
            </a:pPr>
            <a:r>
              <a:rPr lang="en-US" sz="1200" dirty="0">
                <a:solidFill>
                  <a:prstClr val="white"/>
                </a:solidFill>
              </a:rPr>
              <a:t>Version 9-2017</a:t>
            </a:r>
          </a:p>
        </p:txBody>
      </p:sp>
      <p:sp>
        <p:nvSpPr>
          <p:cNvPr id="7" name="Rectangle 6"/>
          <p:cNvSpPr/>
          <p:nvPr/>
        </p:nvSpPr>
        <p:spPr>
          <a:xfrm>
            <a:off x="2362200" y="6019800"/>
            <a:ext cx="4495800" cy="743857"/>
          </a:xfrm>
          <a:prstGeom prst="rect">
            <a:avLst/>
          </a:prstGeom>
          <a:solidFill>
            <a:srgbClr val="006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rPr>
              <a:t>MATERIAL COMPLEMENTARIO</a:t>
            </a:r>
          </a:p>
        </p:txBody>
      </p:sp>
      <p:pic>
        <p:nvPicPr>
          <p:cNvPr id="6" name="Picture 5"/>
          <p:cNvPicPr>
            <a:picLocks noChangeAspect="1"/>
          </p:cNvPicPr>
          <p:nvPr/>
        </p:nvPicPr>
        <p:blipFill>
          <a:blip r:embed="rId3"/>
          <a:stretch>
            <a:fillRect/>
          </a:stretch>
        </p:blipFill>
        <p:spPr>
          <a:xfrm>
            <a:off x="326285" y="5347101"/>
            <a:ext cx="1510899" cy="1510899"/>
          </a:xfrm>
          <a:prstGeom prst="rect">
            <a:avLst/>
          </a:prstGeom>
        </p:spPr>
      </p:pic>
      <p:pic>
        <p:nvPicPr>
          <p:cNvPr id="10" name="Picture 9"/>
          <p:cNvPicPr>
            <a:picLocks noChangeAspect="1"/>
          </p:cNvPicPr>
          <p:nvPr/>
        </p:nvPicPr>
        <p:blipFill rotWithShape="1">
          <a:blip r:embed="rId4"/>
          <a:srcRect l="14991" t="31092" r="34208" b="34664"/>
          <a:stretch/>
        </p:blipFill>
        <p:spPr>
          <a:xfrm>
            <a:off x="7219011" y="3484565"/>
            <a:ext cx="1836373" cy="1555946"/>
          </a:xfrm>
          <a:prstGeom prst="rect">
            <a:avLst/>
          </a:prstGeom>
        </p:spPr>
      </p:pic>
      <p:pic>
        <p:nvPicPr>
          <p:cNvPr id="11" name="Picture 10"/>
          <p:cNvPicPr>
            <a:picLocks noChangeAspect="1"/>
          </p:cNvPicPr>
          <p:nvPr/>
        </p:nvPicPr>
        <p:blipFill rotWithShape="1">
          <a:blip r:embed="rId4"/>
          <a:srcRect l="68059" t="31092" r="6229" b="34664"/>
          <a:stretch/>
        </p:blipFill>
        <p:spPr>
          <a:xfrm>
            <a:off x="7547263" y="5147937"/>
            <a:ext cx="1289957" cy="1555946"/>
          </a:xfrm>
          <a:prstGeom prst="rect">
            <a:avLst/>
          </a:prstGeom>
        </p:spPr>
      </p:pic>
    </p:spTree>
    <p:extLst>
      <p:ext uri="{BB962C8B-B14F-4D97-AF65-F5344CB8AC3E}">
        <p14:creationId xmlns:p14="http://schemas.microsoft.com/office/powerpoint/2010/main" val="4058061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6_Strawberr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rawberr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Strawberr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16749</TotalTime>
  <Words>3864</Words>
  <Application>Microsoft Office PowerPoint</Application>
  <PresentationFormat>On-screen Show (4:3)</PresentationFormat>
  <Paragraphs>212</Paragraphs>
  <Slides>7</Slides>
  <Notes>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7</vt:i4>
      </vt:variant>
    </vt:vector>
  </HeadingPairs>
  <TitlesOfParts>
    <vt:vector size="18" baseType="lpstr">
      <vt:lpstr>Arial</vt:lpstr>
      <vt:lpstr>Calibri</vt:lpstr>
      <vt:lpstr>Calibri Light</vt:lpstr>
      <vt:lpstr>Courier New</vt:lpstr>
      <vt:lpstr>Symbol</vt:lpstr>
      <vt:lpstr>Times New Roman</vt:lpstr>
      <vt:lpstr>6_Strawberries</vt:lpstr>
      <vt:lpstr>1_Strawberries</vt:lpstr>
      <vt:lpstr>Office Theme</vt:lpstr>
      <vt:lpstr>2_Strawberries</vt:lpstr>
      <vt:lpstr>2_Office Theme</vt:lpstr>
      <vt:lpstr>Avisos recientes de la FDA – Agua de uso agrícola</vt:lpstr>
      <vt:lpstr>PowerPoint Presentation</vt:lpstr>
      <vt:lpstr>FDA: Extensión de las fechas de cumplimiento</vt:lpstr>
      <vt:lpstr>  Mientras tanto…¿cómo evaluar la calidad del agua?</vt:lpstr>
      <vt:lpstr>Ejemplo de calendario para el cumplimiento</vt:lpstr>
      <vt:lpstr>Metodologías equivalentes para el análisis de agua </vt:lpstr>
      <vt:lpstr>Metodologías equivalentes para el análisis de agua </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Gretchen L. Wall</dc:creator>
  <cp:lastModifiedBy>Laura Elisa Acuna-Maldonado</cp:lastModifiedBy>
  <cp:revision>363</cp:revision>
  <cp:lastPrinted>2018-11-15T13:31:01Z</cp:lastPrinted>
  <dcterms:created xsi:type="dcterms:W3CDTF">2016-03-03T22:16:28Z</dcterms:created>
  <dcterms:modified xsi:type="dcterms:W3CDTF">2019-06-24T02:22:32Z</dcterms:modified>
</cp:coreProperties>
</file>