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751" r:id="rId3"/>
  </p:sldMasterIdLst>
  <p:notesMasterIdLst>
    <p:notesMasterId r:id="rId13"/>
  </p:notesMasterIdLst>
  <p:sldIdLst>
    <p:sldId id="329" r:id="rId4"/>
    <p:sldId id="324" r:id="rId5"/>
    <p:sldId id="336" r:id="rId6"/>
    <p:sldId id="330" r:id="rId7"/>
    <p:sldId id="331" r:id="rId8"/>
    <p:sldId id="332" r:id="rId9"/>
    <p:sldId id="333" r:id="rId10"/>
    <p:sldId id="334" r:id="rId11"/>
    <p:sldId id="33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Gretchen L. Wall" initials="GLW" lastIdx="9" clrIdx="6">
    <p:extLst/>
  </p:cmAuthor>
  <p:cmAuthor id="1" name="Don Stoeckel" initials="DS" lastIdx="6" clrIdx="0">
    <p:extLst/>
  </p:cmAuthor>
  <p:cmAuthor id="8" name="Kristin Woods" initials="KW" lastIdx="6" clrIdx="7">
    <p:extLst/>
  </p:cmAuthor>
  <p:cmAuthor id="2" name="Cornell University" initials="" lastIdx="0" clrIdx="1"/>
  <p:cmAuthor id="9" name="Elizabeth Bihn" initials="EAB" lastIdx="7" clrIdx="8"/>
  <p:cmAuthor id="3" name="Davidson, Chelsea" initials="DC" lastIdx="1" clrIdx="2"/>
  <p:cmAuthor id="4" name="Karen Killinger" initials="KMK" lastIdx="1" clrIdx="3"/>
  <p:cmAuthor id="5" name="Ravaliya, Kruti " initials="KDR" lastIdx="0" clrIdx="4"/>
  <p:cmAuthor id="6" name="Donna Marie Pahl" initials="DMP" lastIdx="12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51"/>
    <a:srgbClr val="9BBB59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114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05642-D573-4E43-8380-729EEA709B2A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AD512-9C5B-46A1-BB75-766F8FFE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3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siguientes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diapositivas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fueron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desarrolladas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resaltar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definición</a:t>
            </a:r>
            <a:r>
              <a:rPr lang="en-US" baseline="0" dirty="0" smtClean="0"/>
              <a:t> de ‘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agr</a:t>
            </a:r>
            <a:r>
              <a:rPr lang="es-MX" baseline="0" dirty="0" err="1" smtClean="0"/>
              <a:t>ícola</a:t>
            </a:r>
            <a:r>
              <a:rPr lang="en-US" baseline="0" dirty="0" smtClean="0"/>
              <a:t>’ y </a:t>
            </a:r>
            <a:r>
              <a:rPr lang="en-US" baseline="0" dirty="0" err="1" smtClean="0"/>
              <a:t>ponerlas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contexto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uso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huerta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mejor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diapositivas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adicionales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inicio</a:t>
            </a:r>
            <a:r>
              <a:rPr lang="en-US" baseline="0" dirty="0" smtClean="0"/>
              <a:t> del </a:t>
            </a:r>
            <a:r>
              <a:rPr lang="en-US" b="1" baseline="0" dirty="0" smtClean="0"/>
              <a:t>M</a:t>
            </a:r>
            <a:r>
              <a:rPr lang="es-MX" b="1" baseline="0" dirty="0" err="1" smtClean="0"/>
              <a:t>ódulo</a:t>
            </a:r>
            <a:r>
              <a:rPr lang="es-MX" b="1" baseline="0" dirty="0" smtClean="0"/>
              <a:t> 5.1: Agua para la producción.</a:t>
            </a:r>
            <a:r>
              <a:rPr lang="en-US" b="1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0CD445-F6A8-4E13-9804-7D4FBC65558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61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 smtClean="0"/>
              <a:t>Nota: </a:t>
            </a:r>
            <a:r>
              <a:rPr lang="en-US" b="0" dirty="0" err="1" smtClean="0"/>
              <a:t>Estas</a:t>
            </a:r>
            <a:r>
              <a:rPr lang="en-US" b="0" dirty="0" smtClean="0"/>
              <a:t> </a:t>
            </a:r>
            <a:r>
              <a:rPr lang="en-US" b="0" dirty="0" err="1" smtClean="0"/>
              <a:t>diapositivas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pueden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usadas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en</a:t>
            </a:r>
            <a:r>
              <a:rPr lang="en-US" b="0" baseline="0" dirty="0" smtClean="0"/>
              <a:t> el </a:t>
            </a:r>
            <a:r>
              <a:rPr lang="en-US" b="1" baseline="0" dirty="0" err="1" smtClean="0"/>
              <a:t>Módulo</a:t>
            </a:r>
            <a:r>
              <a:rPr lang="en-US" b="1" baseline="0" dirty="0" smtClean="0"/>
              <a:t> 5.1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después</a:t>
            </a:r>
            <a:r>
              <a:rPr lang="en-US" b="0" baseline="0" dirty="0" smtClean="0"/>
              <a:t> de la </a:t>
            </a:r>
            <a:r>
              <a:rPr lang="en-US" b="0" baseline="0" dirty="0" err="1" smtClean="0"/>
              <a:t>diapositiva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titulada</a:t>
            </a:r>
            <a:r>
              <a:rPr lang="en-US" b="0" baseline="0" dirty="0" smtClean="0"/>
              <a:t> </a:t>
            </a:r>
            <a:r>
              <a:rPr lang="en-US" b="0" i="1" baseline="0" dirty="0" err="1" smtClean="0"/>
              <a:t>Calidad</a:t>
            </a:r>
            <a:r>
              <a:rPr lang="en-US" b="0" i="1" baseline="0" dirty="0" smtClean="0"/>
              <a:t> del </a:t>
            </a:r>
            <a:r>
              <a:rPr lang="en-US" b="0" i="1" baseline="0" dirty="0" err="1" smtClean="0"/>
              <a:t>agua</a:t>
            </a:r>
            <a:r>
              <a:rPr lang="en-US" b="0" i="1" baseline="0" dirty="0" smtClean="0"/>
              <a:t> de </a:t>
            </a:r>
            <a:r>
              <a:rPr lang="en-US" b="0" i="1" baseline="0" dirty="0" err="1" smtClean="0"/>
              <a:t>uso</a:t>
            </a:r>
            <a:r>
              <a:rPr lang="en-US" b="0" i="1" baseline="0" dirty="0" smtClean="0"/>
              <a:t> </a:t>
            </a:r>
            <a:r>
              <a:rPr lang="en-US" b="0" i="1" baseline="0" dirty="0" err="1" smtClean="0"/>
              <a:t>agrícola</a:t>
            </a:r>
            <a:endParaRPr lang="en-US" b="0" i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176405" indent="-176405" defTabSz="940826">
              <a:buFont typeface="Arial" pitchFamily="34" charset="0"/>
              <a:buChar char="•"/>
              <a:defRPr/>
            </a:pPr>
            <a:r>
              <a:rPr lang="en-US" dirty="0" smtClean="0"/>
              <a:t>Las </a:t>
            </a:r>
            <a:r>
              <a:rPr lang="en-US" dirty="0" err="1" smtClean="0"/>
              <a:t>definiciones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presentadas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diapositiva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definidas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dirty="0" smtClean="0"/>
              <a:t>§ 112.3(c), son </a:t>
            </a:r>
            <a:r>
              <a:rPr lang="en-US" dirty="0" err="1" smtClean="0"/>
              <a:t>críticas</a:t>
            </a:r>
            <a:r>
              <a:rPr lang="en-US" dirty="0" smtClean="0"/>
              <a:t> para </a:t>
            </a:r>
            <a:r>
              <a:rPr lang="en-US" dirty="0" err="1" smtClean="0"/>
              <a:t>entender</a:t>
            </a:r>
            <a:r>
              <a:rPr lang="en-US" dirty="0" smtClean="0"/>
              <a:t> 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alcance</a:t>
            </a:r>
            <a:r>
              <a:rPr lang="en-US" baseline="0" dirty="0" smtClean="0"/>
              <a:t> que se </a:t>
            </a:r>
            <a:r>
              <a:rPr lang="en-US" baseline="0" dirty="0" err="1" smtClean="0"/>
              <a:t>presenta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criterios</a:t>
            </a:r>
            <a:r>
              <a:rPr lang="en-US" baseline="0" dirty="0" smtClean="0"/>
              <a:t>.</a:t>
            </a:r>
            <a:r>
              <a:rPr lang="en-US" dirty="0" smtClean="0"/>
              <a:t>  </a:t>
            </a:r>
          </a:p>
          <a:p>
            <a:pPr marL="176405" indent="-176405" defTabSz="940826">
              <a:buFont typeface="Arial" pitchFamily="34" charset="0"/>
              <a:buChar char="•"/>
              <a:defRPr/>
            </a:pPr>
            <a:r>
              <a:rPr lang="en-US" dirty="0" smtClean="0"/>
              <a:t>El </a:t>
            </a:r>
            <a:r>
              <a:rPr lang="en-US" dirty="0" err="1" smtClean="0"/>
              <a:t>agua</a:t>
            </a:r>
            <a:r>
              <a:rPr lang="en-US" dirty="0" smtClean="0"/>
              <a:t> que no </a:t>
            </a:r>
            <a:r>
              <a:rPr lang="en-US" dirty="0" err="1" smtClean="0"/>
              <a:t>cumple</a:t>
            </a:r>
            <a:r>
              <a:rPr lang="en-US" dirty="0" smtClean="0"/>
              <a:t> con la </a:t>
            </a:r>
            <a:r>
              <a:rPr lang="en-US" dirty="0" err="1" smtClean="0"/>
              <a:t>definición</a:t>
            </a:r>
            <a:r>
              <a:rPr lang="en-US" dirty="0" smtClean="0"/>
              <a:t> de </a:t>
            </a:r>
            <a:r>
              <a:rPr lang="en-US" dirty="0" err="1" smtClean="0"/>
              <a:t>agua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agrícola</a:t>
            </a:r>
            <a:r>
              <a:rPr lang="en-US" dirty="0" smtClean="0"/>
              <a:t> no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sujeta</a:t>
            </a:r>
            <a:r>
              <a:rPr lang="en-US" dirty="0" smtClean="0"/>
              <a:t> a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criterios</a:t>
            </a:r>
            <a:r>
              <a:rPr lang="en-US" dirty="0" smtClean="0"/>
              <a:t> de </a:t>
            </a:r>
            <a:r>
              <a:rPr lang="en-US" dirty="0" err="1" smtClean="0"/>
              <a:t>calidad</a:t>
            </a:r>
            <a:r>
              <a:rPr lang="en-US" dirty="0" smtClean="0"/>
              <a:t> del </a:t>
            </a:r>
            <a:r>
              <a:rPr lang="en-US" dirty="0" err="1" smtClean="0"/>
              <a:t>agua</a:t>
            </a:r>
            <a:r>
              <a:rPr lang="en-US" dirty="0" smtClean="0"/>
              <a:t> de</a:t>
            </a:r>
            <a:r>
              <a:rPr lang="en-US" baseline="0" dirty="0" smtClean="0"/>
              <a:t> la Norma de </a:t>
            </a:r>
            <a:r>
              <a:rPr lang="en-US" baseline="0" dirty="0" err="1" smtClean="0"/>
              <a:t>inocuidad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productos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agrícolas</a:t>
            </a:r>
            <a:r>
              <a:rPr lang="en-US" baseline="0" dirty="0" smtClean="0"/>
              <a:t> frescos de FSMA.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ejemplo</a:t>
            </a:r>
            <a:r>
              <a:rPr lang="en-US" baseline="0" dirty="0" smtClean="0"/>
              <a:t>, el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riego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goteo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huertas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manzanos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sería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considerada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agrícola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siempre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cuando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haga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contacto</a:t>
            </a:r>
            <a:r>
              <a:rPr lang="en-US" baseline="0" dirty="0" smtClean="0"/>
              <a:t> con las </a:t>
            </a:r>
            <a:r>
              <a:rPr lang="en-US" baseline="0" dirty="0" err="1" smtClean="0"/>
              <a:t>manzanas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misma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podría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considerada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agrícola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utilizada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mezclar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productos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fitosanitarios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aplicados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aspersión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directamente</a:t>
            </a:r>
            <a:r>
              <a:rPr lang="en-US" baseline="0" dirty="0" smtClean="0"/>
              <a:t> a las </a:t>
            </a:r>
            <a:r>
              <a:rPr lang="en-US" baseline="0" dirty="0" err="1" smtClean="0"/>
              <a:t>manzanas</a:t>
            </a:r>
            <a:r>
              <a:rPr lang="en-US" baseline="0" dirty="0" smtClean="0"/>
              <a:t>.</a:t>
            </a:r>
          </a:p>
          <a:p>
            <a:pPr marL="176405" indent="-176405" defTabSz="940826">
              <a:buFont typeface="Arial" pitchFamily="34" charset="0"/>
              <a:buChar char="•"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D445-F6A8-4E13-9804-7D4FBC65558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Nota: </a:t>
            </a:r>
            <a:r>
              <a:rPr lang="en-US" baseline="0" dirty="0" err="1"/>
              <a:t>Esta</a:t>
            </a:r>
            <a:r>
              <a:rPr lang="en-US" baseline="0" dirty="0"/>
              <a:t> </a:t>
            </a:r>
            <a:r>
              <a:rPr lang="en-US" baseline="0" dirty="0" err="1"/>
              <a:t>diapositiva</a:t>
            </a:r>
            <a:r>
              <a:rPr lang="en-US" baseline="0" dirty="0"/>
              <a:t> </a:t>
            </a:r>
            <a:r>
              <a:rPr lang="en-US" baseline="0" dirty="0" err="1"/>
              <a:t>presenta</a:t>
            </a:r>
            <a:r>
              <a:rPr lang="en-US" baseline="0" dirty="0"/>
              <a:t> </a:t>
            </a:r>
            <a:r>
              <a:rPr lang="en-US" baseline="0" dirty="0" err="1"/>
              <a:t>animación</a:t>
            </a:r>
            <a:r>
              <a:rPr lang="en-US" baseline="0" dirty="0"/>
              <a:t> </a:t>
            </a:r>
            <a:r>
              <a:rPr lang="en-US" baseline="0" dirty="0" err="1"/>
              <a:t>interactiva</a:t>
            </a:r>
            <a:r>
              <a:rPr lang="en-US" baseline="0" dirty="0"/>
              <a:t>. </a:t>
            </a:r>
          </a:p>
          <a:p>
            <a:endParaRPr lang="en-US" baseline="0" dirty="0"/>
          </a:p>
          <a:p>
            <a:r>
              <a:rPr lang="en-US" baseline="0" dirty="0" err="1"/>
              <a:t>Esta</a:t>
            </a:r>
            <a:r>
              <a:rPr lang="en-US" baseline="0" dirty="0"/>
              <a:t> </a:t>
            </a:r>
            <a:r>
              <a:rPr lang="en-US" baseline="0" dirty="0" err="1"/>
              <a:t>diapositiva</a:t>
            </a:r>
            <a:r>
              <a:rPr lang="en-US" baseline="0" dirty="0"/>
              <a:t> </a:t>
            </a:r>
            <a:r>
              <a:rPr lang="en-US" baseline="0" dirty="0" err="1"/>
              <a:t>puede</a:t>
            </a:r>
            <a:r>
              <a:rPr lang="en-US" baseline="0" dirty="0"/>
              <a:t> </a:t>
            </a:r>
            <a:r>
              <a:rPr lang="en-US" baseline="0" dirty="0" err="1"/>
              <a:t>ser</a:t>
            </a:r>
            <a:r>
              <a:rPr lang="en-US" baseline="0" dirty="0"/>
              <a:t> </a:t>
            </a:r>
            <a:r>
              <a:rPr lang="en-US" baseline="0" dirty="0" err="1"/>
              <a:t>usada</a:t>
            </a:r>
            <a:r>
              <a:rPr lang="en-US" baseline="0" dirty="0"/>
              <a:t> para </a:t>
            </a:r>
            <a:r>
              <a:rPr lang="en-US" baseline="0" dirty="0" err="1"/>
              <a:t>examinar</a:t>
            </a:r>
            <a:r>
              <a:rPr lang="en-US" baseline="0" dirty="0"/>
              <a:t> el </a:t>
            </a:r>
            <a:r>
              <a:rPr lang="en-US" baseline="0" dirty="0" err="1"/>
              <a:t>proceso</a:t>
            </a:r>
            <a:r>
              <a:rPr lang="en-US" baseline="0" dirty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determinación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cuándo</a:t>
            </a:r>
            <a:r>
              <a:rPr lang="en-US" baseline="0" dirty="0" smtClean="0"/>
              <a:t> </a:t>
            </a:r>
            <a:r>
              <a:rPr lang="en-US" baseline="0" dirty="0"/>
              <a:t>el </a:t>
            </a:r>
            <a:r>
              <a:rPr lang="en-US" baseline="0" dirty="0" err="1"/>
              <a:t>agua</a:t>
            </a:r>
            <a:r>
              <a:rPr lang="en-US" baseline="0" dirty="0"/>
              <a:t> de la </a:t>
            </a:r>
            <a:r>
              <a:rPr lang="en-US" baseline="0" dirty="0" err="1"/>
              <a:t>huerta</a:t>
            </a:r>
            <a:r>
              <a:rPr lang="en-US" baseline="0" dirty="0"/>
              <a:t> </a:t>
            </a:r>
            <a:r>
              <a:rPr lang="en-US" baseline="0" dirty="0" err="1"/>
              <a:t>cumple</a:t>
            </a:r>
            <a:r>
              <a:rPr lang="en-US" baseline="0" dirty="0"/>
              <a:t> con la </a:t>
            </a:r>
            <a:r>
              <a:rPr lang="en-US" baseline="0" dirty="0" err="1"/>
              <a:t>definición</a:t>
            </a:r>
            <a:r>
              <a:rPr lang="en-US" baseline="0" dirty="0"/>
              <a:t> de </a:t>
            </a:r>
            <a:r>
              <a:rPr lang="en-US" baseline="0" dirty="0" err="1"/>
              <a:t>agua</a:t>
            </a:r>
            <a:r>
              <a:rPr lang="en-US" baseline="0" dirty="0"/>
              <a:t> de </a:t>
            </a:r>
            <a:r>
              <a:rPr lang="en-US" baseline="0" dirty="0" err="1"/>
              <a:t>uso</a:t>
            </a:r>
            <a:r>
              <a:rPr lang="en-US" baseline="0" dirty="0"/>
              <a:t> </a:t>
            </a:r>
            <a:r>
              <a:rPr lang="en-US" baseline="0" dirty="0" err="1"/>
              <a:t>agrícola</a:t>
            </a:r>
            <a:r>
              <a:rPr lang="en-US" baseline="0" dirty="0"/>
              <a:t>. Se </a:t>
            </a:r>
            <a:r>
              <a:rPr lang="en-US" baseline="0" dirty="0" err="1"/>
              <a:t>añade</a:t>
            </a:r>
            <a:r>
              <a:rPr lang="en-US" baseline="0" dirty="0"/>
              <a:t> un </a:t>
            </a:r>
            <a:r>
              <a:rPr lang="en-US" baseline="0" dirty="0" err="1"/>
              <a:t>grado</a:t>
            </a:r>
            <a:r>
              <a:rPr lang="en-US" baseline="0" dirty="0"/>
              <a:t> de </a:t>
            </a:r>
            <a:r>
              <a:rPr lang="en-US" baseline="0" dirty="0" err="1"/>
              <a:t>complejidad</a:t>
            </a:r>
            <a:r>
              <a:rPr lang="en-US" baseline="0" dirty="0"/>
              <a:t> al </a:t>
            </a:r>
            <a:r>
              <a:rPr lang="en-US" baseline="0" dirty="0" err="1"/>
              <a:t>resaltar</a:t>
            </a:r>
            <a:r>
              <a:rPr lang="en-US" baseline="0" dirty="0"/>
              <a:t> </a:t>
            </a:r>
            <a:r>
              <a:rPr lang="en-US" baseline="0" dirty="0" err="1"/>
              <a:t>cuando</a:t>
            </a:r>
            <a:r>
              <a:rPr lang="en-US" baseline="0" dirty="0"/>
              <a:t> un </a:t>
            </a:r>
            <a:r>
              <a:rPr lang="en-US" baseline="0" dirty="0" err="1"/>
              <a:t>tipo</a:t>
            </a:r>
            <a:r>
              <a:rPr lang="en-US" baseline="0" dirty="0"/>
              <a:t> de </a:t>
            </a:r>
            <a:r>
              <a:rPr lang="en-US" baseline="0" dirty="0" err="1" smtClean="0"/>
              <a:t>cereza</a:t>
            </a:r>
            <a:r>
              <a:rPr lang="en-US" baseline="0" dirty="0" smtClean="0"/>
              <a:t> </a:t>
            </a:r>
            <a:r>
              <a:rPr lang="en-US" baseline="0" dirty="0" err="1"/>
              <a:t>está</a:t>
            </a:r>
            <a:r>
              <a:rPr lang="en-US" baseline="0" dirty="0"/>
              <a:t> </a:t>
            </a:r>
            <a:r>
              <a:rPr lang="en-US" baseline="0" dirty="0" err="1"/>
              <a:t>cubierta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la Norma de </a:t>
            </a:r>
            <a:r>
              <a:rPr lang="en-US" baseline="0" dirty="0" err="1"/>
              <a:t>inocuidad</a:t>
            </a:r>
            <a:r>
              <a:rPr lang="en-US" baseline="0" dirty="0"/>
              <a:t> </a:t>
            </a:r>
            <a:r>
              <a:rPr lang="en-US" baseline="0" dirty="0" err="1" smtClean="0"/>
              <a:t>mientras</a:t>
            </a:r>
            <a:r>
              <a:rPr lang="en-US" baseline="0" dirty="0" smtClean="0"/>
              <a:t> que </a:t>
            </a:r>
            <a:r>
              <a:rPr lang="en-US" baseline="0" dirty="0"/>
              <a:t>el </a:t>
            </a:r>
            <a:r>
              <a:rPr lang="en-US" baseline="0" dirty="0" err="1"/>
              <a:t>otro</a:t>
            </a:r>
            <a:r>
              <a:rPr lang="en-US" baseline="0" dirty="0"/>
              <a:t> </a:t>
            </a:r>
            <a:r>
              <a:rPr lang="en-US" baseline="0" dirty="0" err="1"/>
              <a:t>tipo</a:t>
            </a:r>
            <a:r>
              <a:rPr lang="en-US" baseline="0" dirty="0"/>
              <a:t> </a:t>
            </a:r>
            <a:r>
              <a:rPr lang="en-US" baseline="0" dirty="0" smtClean="0"/>
              <a:t>no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cubierto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la Norma. </a:t>
            </a:r>
            <a:r>
              <a:rPr lang="en-US" baseline="0" dirty="0"/>
              <a:t>Lo anterior </a:t>
            </a:r>
            <a:r>
              <a:rPr lang="en-US" baseline="0" dirty="0" err="1"/>
              <a:t>presenta</a:t>
            </a:r>
            <a:r>
              <a:rPr lang="en-US" baseline="0" dirty="0"/>
              <a:t> la </a:t>
            </a:r>
            <a:r>
              <a:rPr lang="en-US" baseline="0" dirty="0" err="1"/>
              <a:t>oportunidad</a:t>
            </a:r>
            <a:r>
              <a:rPr lang="en-US" baseline="0" dirty="0"/>
              <a:t> de </a:t>
            </a:r>
            <a:r>
              <a:rPr lang="en-US" baseline="0" dirty="0" err="1"/>
              <a:t>conversar</a:t>
            </a:r>
            <a:r>
              <a:rPr lang="en-US" baseline="0" dirty="0"/>
              <a:t> </a:t>
            </a:r>
            <a:r>
              <a:rPr lang="en-US" baseline="0" dirty="0" err="1"/>
              <a:t>sobre</a:t>
            </a:r>
            <a:r>
              <a:rPr lang="en-US" baseline="0" dirty="0"/>
              <a:t> </a:t>
            </a:r>
            <a:r>
              <a:rPr lang="en-US" baseline="0" dirty="0" err="1"/>
              <a:t>los</a:t>
            </a:r>
            <a:r>
              <a:rPr lang="en-US" baseline="0" dirty="0"/>
              <a:t> </a:t>
            </a:r>
            <a:r>
              <a:rPr lang="en-US" baseline="0" dirty="0" err="1"/>
              <a:t>cultivos</a:t>
            </a:r>
            <a:r>
              <a:rPr lang="en-US" baseline="0" dirty="0"/>
              <a:t> </a:t>
            </a:r>
            <a:r>
              <a:rPr lang="en-US" baseline="0" dirty="0" err="1"/>
              <a:t>cubiertos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la Norma y </a:t>
            </a:r>
            <a:r>
              <a:rPr lang="en-US" baseline="0" dirty="0" err="1"/>
              <a:t>cómo</a:t>
            </a:r>
            <a:r>
              <a:rPr lang="en-US" baseline="0" dirty="0"/>
              <a:t> </a:t>
            </a:r>
            <a:r>
              <a:rPr lang="en-US" baseline="0" dirty="0" err="1"/>
              <a:t>éstos</a:t>
            </a:r>
            <a:r>
              <a:rPr lang="en-US" baseline="0" dirty="0"/>
              <a:t> se </a:t>
            </a:r>
            <a:r>
              <a:rPr lang="en-US" baseline="0" dirty="0" err="1"/>
              <a:t>relacionan</a:t>
            </a:r>
            <a:r>
              <a:rPr lang="en-US" baseline="0" dirty="0"/>
              <a:t> con la </a:t>
            </a:r>
            <a:r>
              <a:rPr lang="en-US" baseline="0" dirty="0" err="1"/>
              <a:t>determinación</a:t>
            </a:r>
            <a:r>
              <a:rPr lang="en-US" baseline="0" dirty="0"/>
              <a:t> del </a:t>
            </a:r>
            <a:r>
              <a:rPr lang="en-US" baseline="0" dirty="0" err="1"/>
              <a:t>agua</a:t>
            </a:r>
            <a:r>
              <a:rPr lang="en-US" baseline="0" dirty="0"/>
              <a:t> de </a:t>
            </a:r>
            <a:r>
              <a:rPr lang="en-US" baseline="0" dirty="0" err="1"/>
              <a:t>uso</a:t>
            </a:r>
            <a:r>
              <a:rPr lang="en-US" baseline="0" dirty="0"/>
              <a:t> </a:t>
            </a:r>
            <a:r>
              <a:rPr lang="en-US" baseline="0" dirty="0" err="1"/>
              <a:t>agrícola</a:t>
            </a:r>
            <a:r>
              <a:rPr lang="en-US" baseline="0" dirty="0"/>
              <a:t>. </a:t>
            </a:r>
            <a:r>
              <a:rPr lang="en-US" baseline="0" dirty="0" err="1"/>
              <a:t>Dependiendo</a:t>
            </a:r>
            <a:r>
              <a:rPr lang="en-US" baseline="0" dirty="0"/>
              <a:t> del </a:t>
            </a:r>
            <a:r>
              <a:rPr lang="en-US" baseline="0" dirty="0" err="1"/>
              <a:t>estilo</a:t>
            </a:r>
            <a:r>
              <a:rPr lang="en-US" baseline="0" dirty="0"/>
              <a:t> de </a:t>
            </a:r>
            <a:r>
              <a:rPr lang="en-US" baseline="0" dirty="0" err="1"/>
              <a:t>enseñanza</a:t>
            </a:r>
            <a:r>
              <a:rPr lang="en-US" baseline="0" dirty="0"/>
              <a:t> y del </a:t>
            </a:r>
            <a:r>
              <a:rPr lang="en-US" baseline="0" dirty="0" err="1"/>
              <a:t>público</a:t>
            </a:r>
            <a:r>
              <a:rPr lang="en-US" baseline="0" dirty="0"/>
              <a:t>, </a:t>
            </a:r>
            <a:r>
              <a:rPr lang="en-US" baseline="0" dirty="0" err="1"/>
              <a:t>esta</a:t>
            </a:r>
            <a:r>
              <a:rPr lang="en-US" baseline="0" dirty="0"/>
              <a:t> </a:t>
            </a:r>
            <a:r>
              <a:rPr lang="en-US" baseline="0" dirty="0" err="1"/>
              <a:t>diapositiva</a:t>
            </a:r>
            <a:r>
              <a:rPr lang="en-US" baseline="0" dirty="0"/>
              <a:t> y/o</a:t>
            </a:r>
            <a:r>
              <a:rPr lang="es-MX" baseline="0" dirty="0"/>
              <a:t> las diapositivas fotográficas que se presentan a continuación pueden ser usadas para demostrar este </a:t>
            </a:r>
            <a:r>
              <a:rPr lang="es-MX" baseline="0" dirty="0" smtClean="0"/>
              <a:t>aprendizaje</a:t>
            </a:r>
            <a:r>
              <a:rPr lang="es-MX" baseline="0" dirty="0"/>
              <a:t>. 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D445-F6A8-4E13-9804-7D4FBC65558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27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err="1" smtClean="0"/>
              <a:t>Respuesta</a:t>
            </a:r>
            <a:r>
              <a:rPr lang="en-US" b="1" baseline="0" dirty="0" smtClean="0"/>
              <a:t>: </a:t>
            </a:r>
            <a:r>
              <a:rPr lang="en-US" baseline="0" dirty="0" smtClean="0"/>
              <a:t>S</a:t>
            </a:r>
            <a:r>
              <a:rPr lang="es-MX" baseline="0" dirty="0" smtClean="0"/>
              <a:t>Í</a:t>
            </a:r>
            <a:r>
              <a:rPr lang="en-US" baseline="0" dirty="0" smtClean="0"/>
              <a:t>. El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destinada</a:t>
            </a:r>
            <a:r>
              <a:rPr lang="en-US" baseline="0" dirty="0" smtClean="0"/>
              <a:t> a, o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probable que </a:t>
            </a:r>
            <a:r>
              <a:rPr lang="en-US" baseline="0" dirty="0" err="1" smtClean="0"/>
              <a:t>haga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contacto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productos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agrícolas</a:t>
            </a:r>
            <a:r>
              <a:rPr lang="en-US" baseline="0" dirty="0" smtClean="0"/>
              <a:t> frescos </a:t>
            </a:r>
            <a:r>
              <a:rPr lang="en-US" baseline="0" dirty="0" err="1" smtClean="0"/>
              <a:t>cubiertos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la Norma (</a:t>
            </a:r>
            <a:r>
              <a:rPr lang="en-US" baseline="0" dirty="0" err="1" smtClean="0"/>
              <a:t>hortalizas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hoja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verde</a:t>
            </a:r>
            <a:r>
              <a:rPr lang="en-US" baseline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D445-F6A8-4E13-9804-7D4FBC65558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91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Respuesta</a:t>
            </a:r>
            <a:r>
              <a:rPr lang="en-US" b="1" dirty="0" smtClean="0"/>
              <a:t>: </a:t>
            </a:r>
            <a:r>
              <a:rPr lang="en-US" dirty="0" smtClean="0"/>
              <a:t>No.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situación</a:t>
            </a:r>
            <a:r>
              <a:rPr lang="en-US" dirty="0" smtClean="0"/>
              <a:t> el </a:t>
            </a:r>
            <a:r>
              <a:rPr lang="en-US" dirty="0" err="1" smtClean="0"/>
              <a:t>agua</a:t>
            </a:r>
            <a:r>
              <a:rPr lang="en-US" dirty="0" smtClean="0"/>
              <a:t> NO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destinada</a:t>
            </a:r>
            <a:r>
              <a:rPr lang="en-US" dirty="0" smtClean="0"/>
              <a:t>,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probable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haga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contacto</a:t>
            </a:r>
            <a:r>
              <a:rPr lang="en-US" baseline="0" dirty="0" smtClean="0"/>
              <a:t> con el </a:t>
            </a:r>
            <a:r>
              <a:rPr lang="en-US" baseline="0" dirty="0" err="1" smtClean="0"/>
              <a:t>producto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agrícola</a:t>
            </a:r>
            <a:r>
              <a:rPr lang="en-US" baseline="0" dirty="0" smtClean="0"/>
              <a:t> fresco </a:t>
            </a:r>
            <a:r>
              <a:rPr lang="en-US" baseline="0" dirty="0" err="1" smtClean="0"/>
              <a:t>cubierto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la Norma (</a:t>
            </a:r>
            <a:r>
              <a:rPr lang="en-US" baseline="0" dirty="0" err="1" smtClean="0"/>
              <a:t>naranjas</a:t>
            </a:r>
            <a:r>
              <a:rPr lang="en-US" baseline="0" dirty="0" smtClean="0"/>
              <a:t>). </a:t>
            </a:r>
          </a:p>
          <a:p>
            <a:endParaRPr lang="en-US" baseline="0" dirty="0" smtClean="0"/>
          </a:p>
          <a:p>
            <a:r>
              <a:rPr lang="en-US" b="1" baseline="0" dirty="0" err="1" smtClean="0"/>
              <a:t>Discusión</a:t>
            </a:r>
            <a:r>
              <a:rPr lang="en-US" b="1" baseline="0" dirty="0" smtClean="0"/>
              <a:t>: </a:t>
            </a:r>
            <a:r>
              <a:rPr lang="en-US" baseline="0" dirty="0" smtClean="0"/>
              <a:t>Si el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riego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goteo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estuviera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funcionando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adecuadamente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sucede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algún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emisor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goteo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roto</a:t>
            </a:r>
            <a:r>
              <a:rPr lang="en-US" baseline="0" dirty="0" smtClean="0"/>
              <a:t> y el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rociada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parte del </a:t>
            </a:r>
            <a:r>
              <a:rPr lang="en-US" baseline="0" dirty="0" err="1" smtClean="0"/>
              <a:t>follaje</a:t>
            </a:r>
            <a:r>
              <a:rPr lang="en-US" baseline="0" dirty="0" smtClean="0"/>
              <a:t>, el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podría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contacto</a:t>
            </a:r>
            <a:r>
              <a:rPr lang="en-US" baseline="0" dirty="0" smtClean="0"/>
              <a:t> con el </a:t>
            </a:r>
            <a:r>
              <a:rPr lang="en-US" baseline="0" dirty="0" err="1" smtClean="0"/>
              <a:t>cultivo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Esto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probable que </a:t>
            </a:r>
            <a:r>
              <a:rPr lang="en-US" baseline="0" dirty="0" err="1" smtClean="0"/>
              <a:t>suceda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distribución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mantenido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buenas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condiciones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funciona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adecuadamente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</a:t>
            </a:r>
            <a:r>
              <a:rPr lang="en-US" baseline="0" dirty="0" smtClean="0"/>
              <a:t> que el </a:t>
            </a:r>
            <a:r>
              <a:rPr lang="en-US" baseline="0" dirty="0" err="1" smtClean="0"/>
              <a:t>fruto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árbol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arriba</a:t>
            </a:r>
            <a:r>
              <a:rPr lang="en-US" baseline="0" dirty="0" smtClean="0"/>
              <a:t> de la zona de </a:t>
            </a:r>
            <a:r>
              <a:rPr lang="en-US" baseline="0" dirty="0" err="1" smtClean="0"/>
              <a:t>irrigación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D445-F6A8-4E13-9804-7D4FBC65558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28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Respuesta</a:t>
            </a:r>
            <a:r>
              <a:rPr lang="en-US" b="1" dirty="0" smtClean="0"/>
              <a:t>: </a:t>
            </a:r>
            <a:r>
              <a:rPr lang="en-US" dirty="0" err="1" smtClean="0"/>
              <a:t>Sí</a:t>
            </a:r>
            <a:r>
              <a:rPr lang="en-US" dirty="0" smtClean="0"/>
              <a:t>. </a:t>
            </a:r>
            <a:r>
              <a:rPr lang="en-US" baseline="0" dirty="0" smtClean="0"/>
              <a:t>El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destinada</a:t>
            </a:r>
            <a:r>
              <a:rPr lang="en-US" baseline="0" dirty="0" smtClean="0"/>
              <a:t> a, o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probable que </a:t>
            </a:r>
            <a:r>
              <a:rPr lang="en-US" baseline="0" dirty="0" err="1" smtClean="0"/>
              <a:t>haga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contacto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productos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agrícolas</a:t>
            </a:r>
            <a:r>
              <a:rPr lang="en-US" baseline="0" dirty="0" smtClean="0"/>
              <a:t> frescos </a:t>
            </a:r>
            <a:r>
              <a:rPr lang="en-US" baseline="0" dirty="0" err="1" smtClean="0"/>
              <a:t>cubiertos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la Norma (</a:t>
            </a:r>
            <a:r>
              <a:rPr lang="en-US" baseline="0" dirty="0" err="1" smtClean="0"/>
              <a:t>manzanas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medio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durante</a:t>
            </a:r>
            <a:r>
              <a:rPr lang="en-US" baseline="0" dirty="0" smtClean="0"/>
              <a:t> las </a:t>
            </a:r>
            <a:r>
              <a:rPr lang="en-US" baseline="0" dirty="0" err="1" smtClean="0"/>
              <a:t>aplicaciones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pesticidas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D445-F6A8-4E13-9804-7D4FBC65558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96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err="1" smtClean="0"/>
              <a:t>Respuesta</a:t>
            </a:r>
            <a:r>
              <a:rPr lang="en-US" b="1" baseline="0" dirty="0" smtClean="0"/>
              <a:t>: </a:t>
            </a:r>
            <a:r>
              <a:rPr lang="en-US" baseline="0" dirty="0" smtClean="0"/>
              <a:t>No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muy</a:t>
            </a:r>
            <a:r>
              <a:rPr lang="en-US" baseline="0" dirty="0" smtClean="0"/>
              <a:t> probable. El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destinada</a:t>
            </a:r>
            <a:r>
              <a:rPr lang="en-US" baseline="0" dirty="0" smtClean="0"/>
              <a:t> a, o no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probable que </a:t>
            </a:r>
            <a:r>
              <a:rPr lang="en-US" baseline="0" dirty="0" err="1" smtClean="0"/>
              <a:t>haga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contacto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productos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agrícolas</a:t>
            </a:r>
            <a:r>
              <a:rPr lang="en-US" baseline="0" dirty="0" smtClean="0"/>
              <a:t> frescos </a:t>
            </a:r>
            <a:r>
              <a:rPr lang="en-US" baseline="0" dirty="0" err="1" smtClean="0"/>
              <a:t>cubiertos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la Norma (</a:t>
            </a:r>
            <a:r>
              <a:rPr lang="en-US" baseline="0" dirty="0" err="1" smtClean="0"/>
              <a:t>fresas</a:t>
            </a:r>
            <a:r>
              <a:rPr lang="en-US" baseline="0" dirty="0" smtClean="0"/>
              <a:t>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err="1" smtClean="0"/>
              <a:t>Discusión</a:t>
            </a:r>
            <a:r>
              <a:rPr lang="en-US" b="1" baseline="0" dirty="0" smtClean="0"/>
              <a:t>: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, el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suministrada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directamente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radicular del </a:t>
            </a:r>
            <a:r>
              <a:rPr lang="en-US" baseline="0" dirty="0" err="1" smtClean="0"/>
              <a:t>cultivo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tubos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conectados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contenedores</a:t>
            </a:r>
            <a:r>
              <a:rPr lang="en-US" baseline="0" dirty="0" smtClean="0"/>
              <a:t>. Sin embargo,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huerta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varios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estos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contenedores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estaban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drenando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adecuadamente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ocasionando</a:t>
            </a:r>
            <a:r>
              <a:rPr lang="en-US" baseline="0" dirty="0" smtClean="0"/>
              <a:t> que el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desbordara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mojando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así</a:t>
            </a:r>
            <a:r>
              <a:rPr lang="en-US" baseline="0" dirty="0" smtClean="0"/>
              <a:t> a las </a:t>
            </a:r>
            <a:r>
              <a:rPr lang="en-US" baseline="0" dirty="0" err="1" smtClean="0"/>
              <a:t>plantas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estaban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debajo</a:t>
            </a:r>
            <a:r>
              <a:rPr lang="en-US" baseline="0" dirty="0" smtClean="0"/>
              <a:t> de las </a:t>
            </a:r>
            <a:r>
              <a:rPr lang="en-US" baseline="0" dirty="0" err="1" smtClean="0"/>
              <a:t>anteriores</a:t>
            </a:r>
            <a:r>
              <a:rPr lang="en-US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D445-F6A8-4E13-9804-7D4FBC65558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30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err="1" smtClean="0"/>
              <a:t>Respuesta</a:t>
            </a:r>
            <a:r>
              <a:rPr lang="en-US" b="1" baseline="0" dirty="0" smtClean="0"/>
              <a:t>: </a:t>
            </a:r>
            <a:r>
              <a:rPr lang="en-US" baseline="0" dirty="0" smtClean="0"/>
              <a:t>No. Las papas se </a:t>
            </a:r>
            <a:r>
              <a:rPr lang="en-US" baseline="0" dirty="0" err="1" smtClean="0"/>
              <a:t>encuentran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lista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cultivos</a:t>
            </a:r>
            <a:r>
              <a:rPr lang="en-US" baseline="0" dirty="0" smtClean="0"/>
              <a:t> ‘</a:t>
            </a:r>
            <a:r>
              <a:rPr lang="en-US" baseline="0" dirty="0" err="1" smtClean="0"/>
              <a:t>raramente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consumidos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crudos</a:t>
            </a:r>
            <a:r>
              <a:rPr lang="en-US" baseline="0" dirty="0" smtClean="0"/>
              <a:t>’ y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lo </a:t>
            </a:r>
            <a:r>
              <a:rPr lang="en-US" baseline="0" dirty="0" err="1" smtClean="0"/>
              <a:t>tanto</a:t>
            </a:r>
            <a:r>
              <a:rPr lang="en-US" baseline="0" dirty="0" smtClean="0"/>
              <a:t> no son </a:t>
            </a:r>
            <a:r>
              <a:rPr lang="en-US" baseline="0" dirty="0" err="1" smtClean="0"/>
              <a:t>considerados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productos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agr</a:t>
            </a:r>
            <a:r>
              <a:rPr lang="es-MX" baseline="0" dirty="0" err="1" smtClean="0"/>
              <a:t>ícolas</a:t>
            </a:r>
            <a:r>
              <a:rPr lang="es-MX" baseline="0" dirty="0" smtClean="0"/>
              <a:t> frescos cubiertos por la Norma.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D445-F6A8-4E13-9804-7D4FBC65558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65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Respuesta</a:t>
            </a:r>
            <a:r>
              <a:rPr lang="en-US" b="1" dirty="0" smtClean="0"/>
              <a:t>:</a:t>
            </a:r>
            <a:r>
              <a:rPr lang="en-US" b="1" baseline="0" dirty="0" smtClean="0"/>
              <a:t> </a:t>
            </a:r>
            <a:r>
              <a:rPr lang="en-US" dirty="0" err="1" smtClean="0"/>
              <a:t>Sí</a:t>
            </a:r>
            <a:r>
              <a:rPr lang="en-US" dirty="0" smtClean="0"/>
              <a:t>. </a:t>
            </a:r>
            <a:r>
              <a:rPr lang="en-US" baseline="0" dirty="0" smtClean="0"/>
              <a:t>El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destinada</a:t>
            </a:r>
            <a:r>
              <a:rPr lang="en-US" baseline="0" dirty="0" smtClean="0"/>
              <a:t> a, o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probable que </a:t>
            </a:r>
            <a:r>
              <a:rPr lang="en-US" baseline="0" dirty="0" err="1" smtClean="0"/>
              <a:t>haga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contacto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productos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agrícolas</a:t>
            </a:r>
            <a:r>
              <a:rPr lang="en-US" baseline="0" dirty="0" smtClean="0"/>
              <a:t> frescos </a:t>
            </a:r>
            <a:r>
              <a:rPr lang="en-US" baseline="0" dirty="0" err="1" smtClean="0"/>
              <a:t>cubiertos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la Norma (</a:t>
            </a:r>
            <a:r>
              <a:rPr lang="en-US" baseline="0" dirty="0" err="1" smtClean="0"/>
              <a:t>zanahorias</a:t>
            </a:r>
            <a:r>
              <a:rPr lang="en-US" baseline="0" dirty="0" smtClean="0"/>
              <a:t>). A </a:t>
            </a:r>
            <a:r>
              <a:rPr lang="en-US" baseline="0" dirty="0" err="1" smtClean="0"/>
              <a:t>pesar</a:t>
            </a:r>
            <a:r>
              <a:rPr lang="en-US" baseline="0" dirty="0" smtClean="0"/>
              <a:t> de que se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riego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goteo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probable que el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contacto</a:t>
            </a:r>
            <a:r>
              <a:rPr lang="en-US" baseline="0" dirty="0" smtClean="0"/>
              <a:t> con las </a:t>
            </a:r>
            <a:r>
              <a:rPr lang="en-US" baseline="0" dirty="0" err="1" smtClean="0"/>
              <a:t>zanahorias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éstas</a:t>
            </a:r>
            <a:r>
              <a:rPr lang="en-US" baseline="0" dirty="0" smtClean="0"/>
              <a:t> </a:t>
            </a:r>
            <a:r>
              <a:rPr lang="en-US" baseline="0" dirty="0" smtClean="0"/>
              <a:t>son un </a:t>
            </a:r>
            <a:r>
              <a:rPr lang="en-US" baseline="0" dirty="0" err="1" smtClean="0"/>
              <a:t>cultivo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raíces</a:t>
            </a:r>
            <a:r>
              <a:rPr lang="en-US" baseline="0" dirty="0" smtClean="0"/>
              <a:t>.</a:t>
            </a:r>
            <a:endParaRPr lang="en-US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D445-F6A8-4E13-9804-7D4FBC65558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8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6477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05000"/>
            <a:ext cx="6477000" cy="35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6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s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533400"/>
            <a:ext cx="6477000" cy="3124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1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6477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6477000" cy="35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5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250" y="447675"/>
            <a:ext cx="6473952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250" y="2203450"/>
            <a:ext cx="6477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78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6477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05000"/>
            <a:ext cx="6477000" cy="35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56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981200"/>
            <a:ext cx="64770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481013"/>
            <a:ext cx="6477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75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199"/>
            <a:ext cx="6477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1676400" y="1828800"/>
            <a:ext cx="3124200" cy="365759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5029200" y="1828800"/>
            <a:ext cx="3124200" cy="365759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51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6477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48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4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and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019800"/>
            <a:ext cx="1219200" cy="381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5562600"/>
            <a:ext cx="8181975" cy="3206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7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3434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95600" y="1524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5600" y="4910138"/>
            <a:ext cx="5486400" cy="88423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06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28800"/>
            <a:ext cx="8229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60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6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19400" y="2057400"/>
            <a:ext cx="6324600" cy="1752600"/>
          </a:xfrm>
        </p:spPr>
        <p:txBody>
          <a:bodyPr/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46888"/>
            <a:ext cx="3557271" cy="728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5890814"/>
            <a:ext cx="2971800" cy="7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5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-No C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6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19400" y="2057400"/>
            <a:ext cx="6324600" cy="1752600"/>
          </a:xfrm>
        </p:spPr>
        <p:txBody>
          <a:bodyPr/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46888"/>
            <a:ext cx="3557271" cy="72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0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0F61E0-5F8E-BA43-9057-824846A03CD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68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28800"/>
            <a:ext cx="8229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5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28800"/>
            <a:ext cx="8229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241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28800"/>
            <a:ext cx="8229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129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411012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676400"/>
            <a:ext cx="8153400" cy="4343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4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411012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76400"/>
            <a:ext cx="4495800" cy="430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105400" y="1676400"/>
            <a:ext cx="3581400" cy="43042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71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08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ain Title Slide-No C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19400" y="2057400"/>
            <a:ext cx="6324600" cy="1752600"/>
          </a:xfrm>
        </p:spPr>
        <p:txBody>
          <a:bodyPr/>
          <a:lstStyle>
            <a:lvl1pPr algn="l">
              <a:defRPr sz="375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1" y="246890"/>
            <a:ext cx="3557271" cy="72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3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524000"/>
            <a:ext cx="8305800" cy="445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106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362200" y="2286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62200" y="1676400"/>
            <a:ext cx="6477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515350" y="6457950"/>
            <a:ext cx="609600" cy="381000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3208B27-ACAD-4933-9425-B3E05ADB9A0C}" type="slidenum">
              <a:rPr lang="en-US" smtClean="0">
                <a:solidFill>
                  <a:srgbClr val="00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78" y="6086375"/>
            <a:ext cx="3257922" cy="6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30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411012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305800" cy="430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515350" y="6457950"/>
            <a:ext cx="609600" cy="381000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3208B27-ACAD-4933-9425-B3E05ADB9A0C}" type="slidenum">
              <a:rPr lang="en-US" smtClean="0">
                <a:solidFill>
                  <a:srgbClr val="00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478" y="6086375"/>
            <a:ext cx="3257922" cy="6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5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362200" y="2286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62200" y="1676400"/>
            <a:ext cx="6477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515350" y="6457950"/>
            <a:ext cx="609600" cy="381000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3208B27-ACAD-4933-9425-B3E05ADB9A0C}" type="slidenum">
              <a:rPr lang="en-US" smtClean="0">
                <a:solidFill>
                  <a:srgbClr val="00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478" y="6086375"/>
            <a:ext cx="3257922" cy="6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2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3918" y="1706880"/>
            <a:ext cx="6550063" cy="2590800"/>
          </a:xfrm>
        </p:spPr>
        <p:txBody>
          <a:bodyPr/>
          <a:lstStyle/>
          <a:p>
            <a:pPr algn="ctr"/>
            <a:r>
              <a:rPr lang="en-US" sz="4400" dirty="0" err="1" smtClean="0"/>
              <a:t>Diapositivas</a:t>
            </a:r>
            <a:r>
              <a:rPr lang="en-US" sz="4400" dirty="0" smtClean="0"/>
              <a:t> </a:t>
            </a:r>
            <a:r>
              <a:rPr lang="en-US" sz="4400" dirty="0" err="1" smtClean="0"/>
              <a:t>adicionales</a:t>
            </a:r>
            <a:r>
              <a:rPr lang="en-US" sz="4400" dirty="0" smtClean="0"/>
              <a:t> del </a:t>
            </a:r>
            <a:r>
              <a:rPr lang="en-US" sz="4400" dirty="0" err="1" smtClean="0"/>
              <a:t>currículo</a:t>
            </a:r>
            <a:r>
              <a:rPr lang="en-US" sz="4400" dirty="0" smtClean="0"/>
              <a:t> de la </a:t>
            </a:r>
            <a:r>
              <a:rPr lang="en-US" sz="4400" dirty="0" err="1" smtClean="0"/>
              <a:t>Alianza</a:t>
            </a:r>
            <a:r>
              <a:rPr lang="en-US" sz="4400" dirty="0"/>
              <a:t>-</a:t>
            </a:r>
            <a:r>
              <a:rPr lang="en-US" sz="4400" dirty="0" smtClean="0"/>
              <a:t>PSA </a:t>
            </a:r>
            <a:r>
              <a:rPr lang="en-US" sz="4400" i="1" dirty="0" err="1" smtClean="0"/>
              <a:t>Capacitación</a:t>
            </a:r>
            <a:r>
              <a:rPr lang="en-US" sz="4400" i="1" dirty="0" smtClean="0"/>
              <a:t> para </a:t>
            </a:r>
            <a:r>
              <a:rPr lang="en-US" sz="4400" i="1" dirty="0" err="1" smtClean="0"/>
              <a:t>productores</a:t>
            </a:r>
            <a:r>
              <a:rPr lang="en-US" sz="4400" dirty="0" smtClean="0"/>
              <a:t>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400" dirty="0" err="1" smtClean="0"/>
              <a:t>Definiciones</a:t>
            </a:r>
            <a:r>
              <a:rPr lang="en-US" sz="4400" dirty="0" smtClean="0"/>
              <a:t> del </a:t>
            </a:r>
            <a:r>
              <a:rPr lang="en-US" sz="4400" dirty="0" err="1" smtClean="0"/>
              <a:t>agua</a:t>
            </a:r>
            <a:r>
              <a:rPr lang="en-US" sz="4400" dirty="0" smtClean="0"/>
              <a:t> de </a:t>
            </a:r>
            <a:r>
              <a:rPr lang="en-US" sz="4400" dirty="0" err="1" smtClean="0"/>
              <a:t>uso</a:t>
            </a:r>
            <a:r>
              <a:rPr lang="en-US" sz="4400" dirty="0" smtClean="0"/>
              <a:t> </a:t>
            </a:r>
            <a:r>
              <a:rPr lang="en-US" sz="4400" dirty="0" err="1" smtClean="0"/>
              <a:t>agrícola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" y="6167336"/>
            <a:ext cx="3566160" cy="576364"/>
          </a:xfrm>
          <a:prstGeom prst="rect">
            <a:avLst/>
          </a:prstGeom>
          <a:solidFill>
            <a:srgbClr val="00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MATERIAL ADICIONAL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6482"/>
            <a:ext cx="6477000" cy="1143000"/>
          </a:xfrm>
        </p:spPr>
        <p:txBody>
          <a:bodyPr/>
          <a:lstStyle/>
          <a:p>
            <a:pPr algn="ctr"/>
            <a:r>
              <a:rPr lang="en-US" dirty="0" err="1" smtClean="0"/>
              <a:t>Definiciones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06812" y="1170224"/>
            <a:ext cx="8686800" cy="4389588"/>
          </a:xfrm>
        </p:spPr>
        <p:txBody>
          <a:bodyPr/>
          <a:lstStyle/>
          <a:p>
            <a:r>
              <a:rPr lang="en-US" b="1" u="sng" dirty="0" smtClean="0"/>
              <a:t>Agua de </a:t>
            </a:r>
            <a:r>
              <a:rPr lang="en-US" b="1" u="sng" dirty="0" err="1" smtClean="0"/>
              <a:t>uso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agrícola</a:t>
            </a:r>
            <a:r>
              <a:rPr lang="en-US" b="1" u="sng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que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inocua</a:t>
            </a:r>
            <a:r>
              <a:rPr lang="en-US" dirty="0" smtClean="0"/>
              <a:t> y de </a:t>
            </a:r>
            <a:r>
              <a:rPr lang="en-US" dirty="0" err="1" smtClean="0"/>
              <a:t>calidad</a:t>
            </a:r>
            <a:r>
              <a:rPr lang="en-US" dirty="0" smtClean="0"/>
              <a:t> sanitaria </a:t>
            </a:r>
            <a:r>
              <a:rPr lang="en-US" dirty="0" err="1" smtClean="0"/>
              <a:t>adecuada</a:t>
            </a:r>
            <a:r>
              <a:rPr lang="en-US" dirty="0" smtClean="0"/>
              <a:t> para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previsto</a:t>
            </a:r>
            <a:r>
              <a:rPr lang="en-US" dirty="0" smtClean="0"/>
              <a:t>.</a:t>
            </a:r>
          </a:p>
          <a:p>
            <a:pPr lvl="1" defTabSz="705620">
              <a:defRPr/>
            </a:pPr>
            <a:r>
              <a:rPr lang="en-US" sz="2000" b="1" dirty="0" smtClean="0"/>
              <a:t>Agua de </a:t>
            </a:r>
            <a:r>
              <a:rPr lang="en-US" sz="2000" b="1" dirty="0" err="1" smtClean="0"/>
              <a:t>uso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agrícola</a:t>
            </a:r>
            <a:r>
              <a:rPr lang="en-US" sz="2000" b="1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agua</a:t>
            </a:r>
            <a:r>
              <a:rPr lang="en-US" sz="2000" dirty="0" smtClean="0"/>
              <a:t> </a:t>
            </a:r>
            <a:r>
              <a:rPr lang="en-US" sz="2000" dirty="0" err="1" smtClean="0"/>
              <a:t>utilizada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actividades</a:t>
            </a:r>
            <a:r>
              <a:rPr lang="en-US" sz="2000" dirty="0" smtClean="0"/>
              <a:t> </a:t>
            </a:r>
            <a:r>
              <a:rPr lang="en-US" sz="2000" dirty="0" err="1" smtClean="0"/>
              <a:t>cubiertas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la Norma,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productos</a:t>
            </a:r>
            <a:r>
              <a:rPr lang="en-US" sz="2000" dirty="0" smtClean="0"/>
              <a:t> </a:t>
            </a:r>
            <a:r>
              <a:rPr lang="en-US" sz="2000" dirty="0" err="1" smtClean="0"/>
              <a:t>agrícolas</a:t>
            </a:r>
            <a:r>
              <a:rPr lang="en-US" sz="2000" dirty="0" smtClean="0"/>
              <a:t> frescos (PAF) </a:t>
            </a:r>
            <a:r>
              <a:rPr lang="en-US" sz="2000" dirty="0" err="1" smtClean="0"/>
              <a:t>cubiertos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la Norma, </a:t>
            </a:r>
            <a:r>
              <a:rPr lang="en-US" sz="2000" dirty="0" err="1" smtClean="0"/>
              <a:t>donde</a:t>
            </a:r>
            <a:r>
              <a:rPr lang="en-US" sz="2000" dirty="0" smtClean="0"/>
              <a:t> el </a:t>
            </a:r>
            <a:r>
              <a:rPr lang="en-US" sz="2000" dirty="0" err="1" smtClean="0"/>
              <a:t>agua</a:t>
            </a:r>
            <a:r>
              <a:rPr lang="en-US" sz="2000" dirty="0" smtClean="0"/>
              <a:t> </a:t>
            </a:r>
            <a:r>
              <a:rPr lang="en-US" sz="2000" u="sng" dirty="0" err="1" smtClean="0"/>
              <a:t>está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destinada</a:t>
            </a:r>
            <a:r>
              <a:rPr lang="en-US" sz="2000" u="sng" dirty="0" smtClean="0"/>
              <a:t> a, o </a:t>
            </a:r>
            <a:r>
              <a:rPr lang="en-US" sz="2000" u="sng" dirty="0" err="1" smtClean="0"/>
              <a:t>es</a:t>
            </a:r>
            <a:r>
              <a:rPr lang="en-US" sz="2000" u="sng" dirty="0" smtClean="0"/>
              <a:t> probable que </a:t>
            </a:r>
            <a:r>
              <a:rPr lang="en-US" sz="2000" u="sng" dirty="0" err="1" smtClean="0"/>
              <a:t>tenga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contacto</a:t>
            </a:r>
            <a:r>
              <a:rPr lang="en-US" sz="2000" u="sng" dirty="0" smtClean="0"/>
              <a:t> con </a:t>
            </a:r>
            <a:r>
              <a:rPr lang="en-US" sz="2000" u="sng" dirty="0" err="1" smtClean="0"/>
              <a:t>los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productos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cubiertos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por</a:t>
            </a:r>
            <a:r>
              <a:rPr lang="en-US" sz="2000" u="sng" dirty="0" smtClean="0"/>
              <a:t> la Norma o con superficies de </a:t>
            </a:r>
            <a:r>
              <a:rPr lang="en-US" sz="2000" u="sng" dirty="0" err="1" smtClean="0"/>
              <a:t>contacto</a:t>
            </a:r>
            <a:r>
              <a:rPr lang="en-US" sz="2000" u="sng" dirty="0" smtClean="0"/>
              <a:t> con </a:t>
            </a:r>
            <a:r>
              <a:rPr lang="en-US" sz="2000" u="sng" dirty="0" err="1" smtClean="0"/>
              <a:t>los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alimentos</a:t>
            </a:r>
            <a:r>
              <a:rPr lang="en-US" sz="2000" u="sng" dirty="0" smtClean="0"/>
              <a:t>. </a:t>
            </a:r>
          </a:p>
          <a:p>
            <a:pPr lvl="1" defTabSz="705620">
              <a:defRPr/>
            </a:pPr>
            <a:r>
              <a:rPr lang="en-US" sz="2000" b="1" dirty="0" smtClean="0"/>
              <a:t>PAF </a:t>
            </a:r>
            <a:r>
              <a:rPr lang="en-US" sz="2000" b="1" dirty="0" err="1" smtClean="0"/>
              <a:t>cubiertos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la Norma </a:t>
            </a:r>
            <a:r>
              <a:rPr lang="en-US" sz="2000" dirty="0" smtClean="0"/>
              <a:t>son PAF que </a:t>
            </a:r>
            <a:r>
              <a:rPr lang="en-US" sz="2000" dirty="0" err="1" smtClean="0"/>
              <a:t>están</a:t>
            </a:r>
            <a:r>
              <a:rPr lang="en-US" sz="2000" dirty="0" smtClean="0"/>
              <a:t> </a:t>
            </a:r>
            <a:r>
              <a:rPr lang="en-US" sz="2000" dirty="0" err="1" smtClean="0"/>
              <a:t>sujetos</a:t>
            </a:r>
            <a:r>
              <a:rPr lang="en-US" sz="2000" dirty="0" smtClean="0"/>
              <a:t> a </a:t>
            </a:r>
            <a:r>
              <a:rPr lang="en-US" sz="2000" dirty="0" err="1" smtClean="0"/>
              <a:t>los</a:t>
            </a:r>
            <a:r>
              <a:rPr lang="en-US" sz="2000" dirty="0" smtClean="0"/>
              <a:t> </a:t>
            </a:r>
            <a:r>
              <a:rPr lang="en-US" sz="2000" dirty="0" err="1" smtClean="0"/>
              <a:t>requisitos</a:t>
            </a:r>
            <a:r>
              <a:rPr lang="en-US" sz="2000" dirty="0" smtClean="0"/>
              <a:t> de la Norma de </a:t>
            </a:r>
            <a:r>
              <a:rPr lang="en-US" sz="2000" dirty="0" err="1" smtClean="0"/>
              <a:t>inocuidad</a:t>
            </a:r>
            <a:r>
              <a:rPr lang="en-US" sz="2000" dirty="0" smtClean="0"/>
              <a:t> de </a:t>
            </a:r>
            <a:r>
              <a:rPr lang="en-US" sz="2000" dirty="0" err="1" smtClean="0"/>
              <a:t>los</a:t>
            </a:r>
            <a:r>
              <a:rPr lang="en-US" sz="2000" dirty="0" smtClean="0"/>
              <a:t> PAF.  El </a:t>
            </a:r>
            <a:r>
              <a:rPr lang="en-US" sz="2000" dirty="0" err="1" smtClean="0"/>
              <a:t>término</a:t>
            </a:r>
            <a:r>
              <a:rPr lang="en-US" sz="2000" dirty="0" smtClean="0"/>
              <a:t> </a:t>
            </a:r>
            <a:r>
              <a:rPr lang="en-US" sz="2000" u="sng" dirty="0" smtClean="0">
                <a:solidFill>
                  <a:srgbClr val="000000"/>
                </a:solidFill>
              </a:rPr>
              <a:t>“PAF </a:t>
            </a:r>
            <a:r>
              <a:rPr lang="en-US" sz="2000" u="sng" dirty="0" err="1" smtClean="0">
                <a:solidFill>
                  <a:srgbClr val="000000"/>
                </a:solidFill>
              </a:rPr>
              <a:t>cubierto</a:t>
            </a:r>
            <a:r>
              <a:rPr lang="en-US" sz="2000" u="sng" dirty="0" smtClean="0">
                <a:solidFill>
                  <a:srgbClr val="000000"/>
                </a:solidFill>
              </a:rPr>
              <a:t> </a:t>
            </a:r>
            <a:r>
              <a:rPr lang="en-US" sz="2000" u="sng" dirty="0" err="1" smtClean="0">
                <a:solidFill>
                  <a:srgbClr val="000000"/>
                </a:solidFill>
              </a:rPr>
              <a:t>por</a:t>
            </a:r>
            <a:r>
              <a:rPr lang="en-US" sz="2000" u="sng" dirty="0" smtClean="0">
                <a:solidFill>
                  <a:srgbClr val="000000"/>
                </a:solidFill>
              </a:rPr>
              <a:t> la Norma” se </a:t>
            </a:r>
            <a:r>
              <a:rPr lang="en-US" sz="2000" u="sng" dirty="0" err="1" smtClean="0">
                <a:solidFill>
                  <a:srgbClr val="000000"/>
                </a:solidFill>
              </a:rPr>
              <a:t>refiere</a:t>
            </a:r>
            <a:r>
              <a:rPr lang="en-US" sz="2000" u="sng" dirty="0" smtClean="0">
                <a:solidFill>
                  <a:srgbClr val="000000"/>
                </a:solidFill>
              </a:rPr>
              <a:t> a la parte </a:t>
            </a:r>
            <a:r>
              <a:rPr lang="en-US" sz="2000" u="sng" dirty="0" err="1" smtClean="0">
                <a:solidFill>
                  <a:srgbClr val="000000"/>
                </a:solidFill>
              </a:rPr>
              <a:t>cosechable</a:t>
            </a:r>
            <a:r>
              <a:rPr lang="en-US" sz="2000" u="sng" dirty="0" smtClean="0">
                <a:solidFill>
                  <a:srgbClr val="000000"/>
                </a:solidFill>
              </a:rPr>
              <a:t> o </a:t>
            </a:r>
            <a:r>
              <a:rPr lang="en-US" sz="2000" u="sng" dirty="0" err="1" smtClean="0">
                <a:solidFill>
                  <a:srgbClr val="000000"/>
                </a:solidFill>
              </a:rPr>
              <a:t>cosechada</a:t>
            </a:r>
            <a:r>
              <a:rPr lang="en-US" sz="2000" u="sng" dirty="0" smtClean="0">
                <a:solidFill>
                  <a:srgbClr val="000000"/>
                </a:solidFill>
              </a:rPr>
              <a:t> del </a:t>
            </a:r>
            <a:r>
              <a:rPr lang="en-US" sz="2000" u="sng" dirty="0" err="1" smtClean="0">
                <a:solidFill>
                  <a:srgbClr val="000000"/>
                </a:solidFill>
              </a:rPr>
              <a:t>cultivo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190997"/>
            <a:ext cx="2127044" cy="159528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63" y="5190997"/>
            <a:ext cx="2127044" cy="159528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noFill/>
            <a:miter lim="800000"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8723" y="4758747"/>
            <a:ext cx="2152861" cy="160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20281" y="6360876"/>
            <a:ext cx="3889744" cy="425405"/>
          </a:xfrm>
          <a:prstGeom prst="rect">
            <a:avLst/>
          </a:prstGeom>
          <a:solidFill>
            <a:srgbClr val="00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MATERIAL ADICIONAL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3C9BE06-80B9-5C42-A6E6-54B7F3DE08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57116" y="2909277"/>
          <a:ext cx="5853223" cy="565079"/>
        </p:xfrm>
        <a:graphic>
          <a:graphicData uri="http://schemas.openxmlformats.org/drawingml/2006/table">
            <a:tbl>
              <a:tblPr/>
              <a:tblGrid>
                <a:gridCol w="5853223">
                  <a:extLst>
                    <a:ext uri="{9D8B030D-6E8A-4147-A177-3AD203B41FA5}">
                      <a16:colId xmlns:a16="http://schemas.microsoft.com/office/drawing/2014/main" val="1033752724"/>
                    </a:ext>
                  </a:extLst>
                </a:gridCol>
              </a:tblGrid>
              <a:tr h="2769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Paso 1:  ¿Este cultivo es un producto agrícola fresco cubierto por la Norma?</a:t>
                      </a:r>
                    </a:p>
                  </a:txBody>
                  <a:tcPr marL="4653" marR="4653" marT="46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654275"/>
                  </a:ext>
                </a:extLst>
              </a:tr>
              <a:tr h="28814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Respuesta:</a:t>
                      </a:r>
                    </a:p>
                  </a:txBody>
                  <a:tcPr marL="4653" marR="4653" marT="46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57471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04986CA-143B-7649-A5D0-1D20038B5EA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20272" y="3479569"/>
          <a:ext cx="5326912" cy="861237"/>
        </p:xfrm>
        <a:graphic>
          <a:graphicData uri="http://schemas.openxmlformats.org/drawingml/2006/table">
            <a:tbl>
              <a:tblPr/>
              <a:tblGrid>
                <a:gridCol w="5326912">
                  <a:extLst>
                    <a:ext uri="{9D8B030D-6E8A-4147-A177-3AD203B41FA5}">
                      <a16:colId xmlns:a16="http://schemas.microsoft.com/office/drawing/2014/main" val="3448117984"/>
                    </a:ext>
                  </a:extLst>
                </a:gridCol>
              </a:tblGrid>
              <a:tr h="3114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Paso 2: ¿Se usa un método de aplicación directa?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062219"/>
                  </a:ext>
                </a:extLst>
              </a:tr>
              <a:tr h="54980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Respuesta:</a:t>
                      </a:r>
                    </a:p>
                    <a:p>
                      <a:pPr algn="l" fontAlgn="ctr"/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4853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0C7659-1D02-9042-BD30-3870D8D95C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80130" y="4340809"/>
          <a:ext cx="4407195" cy="1089836"/>
        </p:xfrm>
        <a:graphic>
          <a:graphicData uri="http://schemas.openxmlformats.org/drawingml/2006/table">
            <a:tbl>
              <a:tblPr/>
              <a:tblGrid>
                <a:gridCol w="4407195">
                  <a:extLst>
                    <a:ext uri="{9D8B030D-6E8A-4147-A177-3AD203B41FA5}">
                      <a16:colId xmlns:a16="http://schemas.microsoft.com/office/drawing/2014/main" val="3572480994"/>
                    </a:ext>
                  </a:extLst>
                </a:gridCol>
              </a:tblGrid>
              <a:tr h="40332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Paso 3: ¿Es agua de uso agrícola?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972284"/>
                  </a:ext>
                </a:extLst>
              </a:tr>
              <a:tr h="68651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Respuesta:</a:t>
                      </a:r>
                    </a:p>
                    <a:p>
                      <a:pPr algn="l" fontAlgn="ctr"/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07074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442" y="356142"/>
            <a:ext cx="7293933" cy="857250"/>
          </a:xfrm>
        </p:spPr>
        <p:txBody>
          <a:bodyPr>
            <a:normAutofit/>
          </a:bodyPr>
          <a:lstStyle/>
          <a:p>
            <a:r>
              <a:rPr lang="en-US" dirty="0" err="1"/>
              <a:t>Ejemplo</a:t>
            </a:r>
            <a:r>
              <a:rPr lang="en-US" dirty="0"/>
              <a:t> de </a:t>
            </a:r>
            <a:r>
              <a:rPr lang="en-US" dirty="0" err="1"/>
              <a:t>agua</a:t>
            </a:r>
            <a:r>
              <a:rPr lang="en-US" dirty="0"/>
              <a:t> de </a:t>
            </a: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dirty="0" err="1"/>
              <a:t>agrícola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80130" y="6216061"/>
            <a:ext cx="3371850" cy="500743"/>
          </a:xfrm>
          <a:prstGeom prst="rect">
            <a:avLst/>
          </a:prstGeom>
          <a:solidFill>
            <a:srgbClr val="00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b="1" dirty="0">
                <a:solidFill>
                  <a:schemeClr val="bg1">
                    <a:lumMod val="95000"/>
                  </a:schemeClr>
                </a:solidFill>
              </a:rPr>
              <a:t>MATERIAL ADICIONAL</a:t>
            </a:r>
            <a:endParaRPr lang="en-US" sz="21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82111" y="1898800"/>
          <a:ext cx="5927829" cy="989243"/>
        </p:xfrm>
        <a:graphic>
          <a:graphicData uri="http://schemas.openxmlformats.org/drawingml/2006/table">
            <a:tbl>
              <a:tblPr/>
              <a:tblGrid>
                <a:gridCol w="601965">
                  <a:extLst>
                    <a:ext uri="{9D8B030D-6E8A-4147-A177-3AD203B41FA5}">
                      <a16:colId xmlns:a16="http://schemas.microsoft.com/office/drawing/2014/main" val="1014400988"/>
                    </a:ext>
                  </a:extLst>
                </a:gridCol>
                <a:gridCol w="673385">
                  <a:extLst>
                    <a:ext uri="{9D8B030D-6E8A-4147-A177-3AD203B41FA5}">
                      <a16:colId xmlns:a16="http://schemas.microsoft.com/office/drawing/2014/main" val="1631564460"/>
                    </a:ext>
                  </a:extLst>
                </a:gridCol>
                <a:gridCol w="887644">
                  <a:extLst>
                    <a:ext uri="{9D8B030D-6E8A-4147-A177-3AD203B41FA5}">
                      <a16:colId xmlns:a16="http://schemas.microsoft.com/office/drawing/2014/main" val="3959111591"/>
                    </a:ext>
                  </a:extLst>
                </a:gridCol>
                <a:gridCol w="887644">
                  <a:extLst>
                    <a:ext uri="{9D8B030D-6E8A-4147-A177-3AD203B41FA5}">
                      <a16:colId xmlns:a16="http://schemas.microsoft.com/office/drawing/2014/main" val="1806391048"/>
                    </a:ext>
                  </a:extLst>
                </a:gridCol>
                <a:gridCol w="2877191">
                  <a:extLst>
                    <a:ext uri="{9D8B030D-6E8A-4147-A177-3AD203B41FA5}">
                      <a16:colId xmlns:a16="http://schemas.microsoft.com/office/drawing/2014/main" val="3472426239"/>
                    </a:ext>
                  </a:extLst>
                </a:gridCol>
              </a:tblGrid>
              <a:tr h="6069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Fuente de agua</a:t>
                      </a:r>
                    </a:p>
                  </a:txBody>
                  <a:tcPr marL="4181" marR="4181" marT="4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Cultivo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Propósito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Método de aplicación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¿Es agua de uso agrícola?</a:t>
                      </a:r>
                    </a:p>
                  </a:txBody>
                  <a:tcPr marL="4181" marR="4181" marT="4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227363"/>
                  </a:ext>
                </a:extLst>
              </a:tr>
              <a:tr h="382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Estanque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1" marR="4181" marT="4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cerezas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Riego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Aspersión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Sí, si son cerezas dulces (no, si son cerezas ácidas ya que no están cubiertas por la Norma)</a:t>
                      </a:r>
                    </a:p>
                  </a:txBody>
                  <a:tcPr marL="4181" marR="4181" marT="41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39252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57116" y="2909277"/>
          <a:ext cx="5853223" cy="565079"/>
        </p:xfrm>
        <a:graphic>
          <a:graphicData uri="http://schemas.openxmlformats.org/drawingml/2006/table">
            <a:tbl>
              <a:tblPr/>
              <a:tblGrid>
                <a:gridCol w="5853223">
                  <a:extLst>
                    <a:ext uri="{9D8B030D-6E8A-4147-A177-3AD203B41FA5}">
                      <a16:colId xmlns:a16="http://schemas.microsoft.com/office/drawing/2014/main" val="1033752724"/>
                    </a:ext>
                  </a:extLst>
                </a:gridCol>
              </a:tblGrid>
              <a:tr h="2769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Paso 1:  ¿Este cultivo es un producto agrícola fresco cubierto por la Norma?</a:t>
                      </a:r>
                    </a:p>
                  </a:txBody>
                  <a:tcPr marL="4653" marR="4653" marT="46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654275"/>
                  </a:ext>
                </a:extLst>
              </a:tr>
              <a:tr h="28814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Respuesta:  Las cerezas dulces, sí; pero las cerezas ácidas, no.</a:t>
                      </a:r>
                    </a:p>
                  </a:txBody>
                  <a:tcPr marL="4653" marR="4653" marT="46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57471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20272" y="3479569"/>
          <a:ext cx="5326912" cy="861237"/>
        </p:xfrm>
        <a:graphic>
          <a:graphicData uri="http://schemas.openxmlformats.org/drawingml/2006/table">
            <a:tbl>
              <a:tblPr/>
              <a:tblGrid>
                <a:gridCol w="5326912">
                  <a:extLst>
                    <a:ext uri="{9D8B030D-6E8A-4147-A177-3AD203B41FA5}">
                      <a16:colId xmlns:a16="http://schemas.microsoft.com/office/drawing/2014/main" val="3448117984"/>
                    </a:ext>
                  </a:extLst>
                </a:gridCol>
              </a:tblGrid>
              <a:tr h="3114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Paso 2: ¿Se usa un método de aplicación directa?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062219"/>
                  </a:ext>
                </a:extLst>
              </a:tr>
              <a:tr h="54980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Respuesta:  Sí, porque el agua esta destinada a, o es probable que haga contacto con el producto agrícola fresco.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4853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380130" y="4340809"/>
          <a:ext cx="4407195" cy="1089836"/>
        </p:xfrm>
        <a:graphic>
          <a:graphicData uri="http://schemas.openxmlformats.org/drawingml/2006/table">
            <a:tbl>
              <a:tblPr/>
              <a:tblGrid>
                <a:gridCol w="4407195">
                  <a:extLst>
                    <a:ext uri="{9D8B030D-6E8A-4147-A177-3AD203B41FA5}">
                      <a16:colId xmlns:a16="http://schemas.microsoft.com/office/drawing/2014/main" val="3572480994"/>
                    </a:ext>
                  </a:extLst>
                </a:gridCol>
              </a:tblGrid>
              <a:tr h="40332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Paso 3: ¿Es agua de uso agrícola?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972284"/>
                  </a:ext>
                </a:extLst>
              </a:tr>
              <a:tr h="68651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Respuesta:  Sí, en el caso de </a:t>
                      </a:r>
                      <a:r>
                        <a:rPr lang="es-E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cerezas </a:t>
                      </a:r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dulces</a:t>
                      </a:r>
                      <a:b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No, en el caso de </a:t>
                      </a:r>
                      <a:r>
                        <a:rPr lang="es-E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cerezas </a:t>
                      </a:r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ácidas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07074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2DE5885-17E5-9148-A48E-EE9A92E58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863436"/>
              </p:ext>
            </p:extLst>
          </p:nvPr>
        </p:nvGraphicFramePr>
        <p:xfrm>
          <a:off x="1148318" y="1382234"/>
          <a:ext cx="6361623" cy="1505810"/>
        </p:xfrm>
        <a:graphic>
          <a:graphicData uri="http://schemas.openxmlformats.org/drawingml/2006/table">
            <a:tbl>
              <a:tblPr/>
              <a:tblGrid>
                <a:gridCol w="646016">
                  <a:extLst>
                    <a:ext uri="{9D8B030D-6E8A-4147-A177-3AD203B41FA5}">
                      <a16:colId xmlns:a16="http://schemas.microsoft.com/office/drawing/2014/main" val="1014400988"/>
                    </a:ext>
                  </a:extLst>
                </a:gridCol>
                <a:gridCol w="722663">
                  <a:extLst>
                    <a:ext uri="{9D8B030D-6E8A-4147-A177-3AD203B41FA5}">
                      <a16:colId xmlns:a16="http://schemas.microsoft.com/office/drawing/2014/main" val="1631564460"/>
                    </a:ext>
                  </a:extLst>
                </a:gridCol>
                <a:gridCol w="952601">
                  <a:extLst>
                    <a:ext uri="{9D8B030D-6E8A-4147-A177-3AD203B41FA5}">
                      <a16:colId xmlns:a16="http://schemas.microsoft.com/office/drawing/2014/main" val="3959111591"/>
                    </a:ext>
                  </a:extLst>
                </a:gridCol>
                <a:gridCol w="952601">
                  <a:extLst>
                    <a:ext uri="{9D8B030D-6E8A-4147-A177-3AD203B41FA5}">
                      <a16:colId xmlns:a16="http://schemas.microsoft.com/office/drawing/2014/main" val="1806391048"/>
                    </a:ext>
                  </a:extLst>
                </a:gridCol>
                <a:gridCol w="3087742">
                  <a:extLst>
                    <a:ext uri="{9D8B030D-6E8A-4147-A177-3AD203B41FA5}">
                      <a16:colId xmlns:a16="http://schemas.microsoft.com/office/drawing/2014/main" val="3472426239"/>
                    </a:ext>
                  </a:extLst>
                </a:gridCol>
              </a:tblGrid>
              <a:tr h="923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Fuente de agua</a:t>
                      </a:r>
                    </a:p>
                  </a:txBody>
                  <a:tcPr marL="4181" marR="4181" marT="4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Cultivo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Propósito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Método de aplicación</a:t>
                      </a: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¿Es agua de uso agrícola?</a:t>
                      </a:r>
                    </a:p>
                  </a:txBody>
                  <a:tcPr marL="4181" marR="4181" marT="4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227363"/>
                  </a:ext>
                </a:extLst>
              </a:tr>
              <a:tr h="581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Estanque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1" marR="4181" marT="41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erezas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Riego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Aspersión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1" marR="4181" marT="4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1" marR="4181" marT="41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392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80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688" y="112965"/>
            <a:ext cx="6477000" cy="1143000"/>
          </a:xfrm>
        </p:spPr>
        <p:txBody>
          <a:bodyPr/>
          <a:lstStyle/>
          <a:p>
            <a:pPr algn="ctr"/>
            <a:r>
              <a:rPr lang="es-MX" dirty="0" smtClean="0"/>
              <a:t>¿Es agua de uso agrícola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7198" y="4882498"/>
            <a:ext cx="2393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</a:rPr>
              <a:t>Lechuga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6188" y="4882498"/>
            <a:ext cx="3926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</a:rPr>
              <a:t>Riego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por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aspesión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292" y="1483942"/>
            <a:ext cx="3926088" cy="2944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07" y="1483942"/>
            <a:ext cx="4190559" cy="29445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62200" y="6122605"/>
            <a:ext cx="4495800" cy="663676"/>
          </a:xfrm>
          <a:prstGeom prst="rect">
            <a:avLst/>
          </a:prstGeom>
          <a:solidFill>
            <a:srgbClr val="00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bg1">
                    <a:lumMod val="95000"/>
                  </a:schemeClr>
                </a:solidFill>
              </a:rPr>
              <a:t>MATERIAL ADICIONAL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2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756" y="92237"/>
            <a:ext cx="6477000" cy="1143000"/>
          </a:xfrm>
        </p:spPr>
        <p:txBody>
          <a:bodyPr/>
          <a:lstStyle/>
          <a:p>
            <a:pPr algn="ctr"/>
            <a:r>
              <a:rPr lang="es-MX" dirty="0"/>
              <a:t>¿Es agua de uso agrícola</a:t>
            </a:r>
            <a:r>
              <a:rPr lang="en-US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5918" y="4868860"/>
            <a:ext cx="3112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</a:rPr>
              <a:t>Cítricos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42972" y="4868860"/>
            <a:ext cx="3112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</a:rPr>
              <a:t>Riego por goteo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Image result for citrus irrigat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192" y="1714500"/>
            <a:ext cx="4196849" cy="2797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92" y="1714500"/>
            <a:ext cx="4198489" cy="27978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62200" y="6122605"/>
            <a:ext cx="4495800" cy="663676"/>
          </a:xfrm>
          <a:prstGeom prst="rect">
            <a:avLst/>
          </a:prstGeom>
          <a:solidFill>
            <a:srgbClr val="00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MATERIAL ADICIONAL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9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7456"/>
            <a:ext cx="6477000" cy="1143000"/>
          </a:xfrm>
        </p:spPr>
        <p:txBody>
          <a:bodyPr/>
          <a:lstStyle/>
          <a:p>
            <a:pPr algn="ctr"/>
            <a:r>
              <a:rPr lang="es-MX" dirty="0"/>
              <a:t>¿Es agua de uso agrícola</a:t>
            </a:r>
            <a:r>
              <a:rPr lang="en-US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1527" y="4909392"/>
            <a:ext cx="2797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</a:rPr>
              <a:t>Manzanas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9913" y="4881024"/>
            <a:ext cx="4215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</a:rPr>
              <a:t>Aplicación</a:t>
            </a:r>
            <a:r>
              <a:rPr lang="en-US" sz="3200" b="1" dirty="0" smtClean="0">
                <a:solidFill>
                  <a:prstClr val="black"/>
                </a:solidFill>
              </a:rPr>
              <a:t> de </a:t>
            </a:r>
            <a:r>
              <a:rPr lang="en-US" sz="3200" b="1" dirty="0" err="1" smtClean="0">
                <a:solidFill>
                  <a:prstClr val="black"/>
                </a:solidFill>
              </a:rPr>
              <a:t>pesticidas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500" y="1528059"/>
            <a:ext cx="4089898" cy="2955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1528059"/>
            <a:ext cx="3949267" cy="29558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62200" y="6122605"/>
            <a:ext cx="4495800" cy="663676"/>
          </a:xfrm>
          <a:prstGeom prst="rect">
            <a:avLst/>
          </a:prstGeom>
          <a:solidFill>
            <a:srgbClr val="00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MATERIAL ADICIONAL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0089"/>
            <a:ext cx="6477000" cy="1143000"/>
          </a:xfrm>
        </p:spPr>
        <p:txBody>
          <a:bodyPr/>
          <a:lstStyle/>
          <a:p>
            <a:pPr algn="ctr"/>
            <a:r>
              <a:rPr lang="es-MX" dirty="0"/>
              <a:t>¿Es agua de uso agrícola</a:t>
            </a:r>
            <a:r>
              <a:rPr lang="en-US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2490" y="4956828"/>
            <a:ext cx="2393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</a:rPr>
              <a:t>Fresas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8987" y="4956828"/>
            <a:ext cx="3311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</a:rPr>
              <a:t>Riego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por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goteo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85" y="1746558"/>
            <a:ext cx="4284786" cy="2848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94967" y="1926177"/>
            <a:ext cx="3319584" cy="24896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2200" y="6122605"/>
            <a:ext cx="4495800" cy="663676"/>
          </a:xfrm>
          <a:prstGeom prst="rect">
            <a:avLst/>
          </a:prstGeom>
          <a:solidFill>
            <a:srgbClr val="00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MATERIAL ADICIONAL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6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80" y="273422"/>
            <a:ext cx="6477000" cy="1143000"/>
          </a:xfrm>
        </p:spPr>
        <p:txBody>
          <a:bodyPr/>
          <a:lstStyle/>
          <a:p>
            <a:pPr algn="ctr"/>
            <a:r>
              <a:rPr lang="es-MX" dirty="0"/>
              <a:t>¿Es agua de uso agrícola</a:t>
            </a:r>
            <a:r>
              <a:rPr lang="en-US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67" y="1743524"/>
            <a:ext cx="4038600" cy="3028950"/>
          </a:xfrm>
          <a:prstGeom prst="rect">
            <a:avLst/>
          </a:prstGeom>
        </p:spPr>
      </p:pic>
      <p:pic>
        <p:nvPicPr>
          <p:cNvPr id="1026" name="Picture 2" descr="Image result for potato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0" y="174352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4627" y="5099576"/>
            <a:ext cx="2767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Papas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2666" y="5099576"/>
            <a:ext cx="392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</a:rPr>
              <a:t>Riego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por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aspersión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6122605"/>
            <a:ext cx="4495800" cy="663676"/>
          </a:xfrm>
          <a:prstGeom prst="rect">
            <a:avLst/>
          </a:prstGeom>
          <a:solidFill>
            <a:srgbClr val="00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MATERIAL ADICIONAL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678" y="231060"/>
            <a:ext cx="6477000" cy="1143000"/>
          </a:xfrm>
        </p:spPr>
        <p:txBody>
          <a:bodyPr/>
          <a:lstStyle/>
          <a:p>
            <a:pPr algn="ctr"/>
            <a:r>
              <a:rPr lang="es-MX" dirty="0"/>
              <a:t>¿Es agua de uso agrícola</a:t>
            </a:r>
            <a:r>
              <a:rPr lang="en-US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4943" y="5063750"/>
            <a:ext cx="318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</a:rPr>
              <a:t>Zanahorias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66979" y="5063750"/>
            <a:ext cx="318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</a:rPr>
              <a:t>Riego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por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goteo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49" y="1374060"/>
            <a:ext cx="4290429" cy="3217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593" y="1374060"/>
            <a:ext cx="2660813" cy="35459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62200" y="6122605"/>
            <a:ext cx="4495800" cy="663676"/>
          </a:xfrm>
          <a:prstGeom prst="rect">
            <a:avLst/>
          </a:prstGeom>
          <a:solidFill>
            <a:srgbClr val="00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MATERIAL ADICIONAL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0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Strawberr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rawberr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trawberr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11176</TotalTime>
  <Words>1108</Words>
  <Application>Microsoft Office PowerPoint</Application>
  <PresentationFormat>On-screen Show (4:3)</PresentationFormat>
  <Paragraphs>91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6_Strawberries</vt:lpstr>
      <vt:lpstr>1_Strawberries</vt:lpstr>
      <vt:lpstr>2_Strawberries</vt:lpstr>
      <vt:lpstr>Diapositivas adicionales del currículo de la Alianza-PSA Capacitación para productores:  Definiciones del agua de uso agrícola</vt:lpstr>
      <vt:lpstr>Definiciones importantes</vt:lpstr>
      <vt:lpstr>Ejemplo de agua de uso agrícola</vt:lpstr>
      <vt:lpstr>¿Es agua de uso agrícola?</vt:lpstr>
      <vt:lpstr>¿Es agua de uso agrícola?</vt:lpstr>
      <vt:lpstr>¿Es agua de uso agrícola?</vt:lpstr>
      <vt:lpstr>¿Es agua de uso agrícola?</vt:lpstr>
      <vt:lpstr>¿Es agua de uso agrícola?</vt:lpstr>
      <vt:lpstr>¿Es agua de uso agrícola?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Gretchen L. Wall</dc:creator>
  <cp:lastModifiedBy>Laura Elisa Acuna-Maldonado</cp:lastModifiedBy>
  <cp:revision>251</cp:revision>
  <dcterms:created xsi:type="dcterms:W3CDTF">2016-03-03T22:16:28Z</dcterms:created>
  <dcterms:modified xsi:type="dcterms:W3CDTF">2019-06-04T17:25:46Z</dcterms:modified>
</cp:coreProperties>
</file>